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charts/style1.xml" ContentType="application/vnd.ms-office.chartstyle+xml"/>
  <Override PartName="/ppt/charts/style2.xml" ContentType="application/vnd.ms-office.chartstyle+xml"/>
  <Override PartName="/ppt/metadata" ContentType="application/binary"/>
  <Override PartName="/ppt/charts/chart2.xml" ContentType="application/vnd.openxmlformats-officedocument.drawingml.chart+xml"/>
  <Override PartName="/ppt/charts/chart1.xml" ContentType="application/vnd.openxmlformats-officedocument.drawingml.chart+xml"/>
  <Override PartName="/ppt/charts/colors2.xml" ContentType="application/vnd.ms-office.chartcolorstyle+xml"/>
  <Override PartName="/ppt/charts/colors1.xml" ContentType="application/vnd.ms-office.chartcolorstyle+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Lst>
  <p:sldSz cy="6858000" cx="9144000"/>
  <p:notesSz cx="6858000" cy="9144000"/>
  <p:embeddedFontLst>
    <p:embeddedFont>
      <p:font typeface="Arial Narrow"/>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30" roundtripDataSignature="AMtx7mg6S65sOfIrsTMELngbk23geclqu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7AC6536-64C6-4E5E-B668-4D357F688AD7}">
  <a:tblStyle styleId="{27AC6536-64C6-4E5E-B668-4D357F688AD7}"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font" Target="fonts/ArialNarrow-regular.fntdata"/><Relationship Id="rId13" Type="http://schemas.openxmlformats.org/officeDocument/2006/relationships/slide" Target="slides/slide7.xml"/><Relationship Id="rId18" Type="http://schemas.openxmlformats.org/officeDocument/2006/relationships/slide" Target="slides/slide12.xml"/><Relationship Id="rId21" Type="http://schemas.openxmlformats.org/officeDocument/2006/relationships/slide" Target="slides/slide15.xml"/><Relationship Id="rId3" Type="http://schemas.openxmlformats.org/officeDocument/2006/relationships/presProps" Target="presProps.xml"/><Relationship Id="rId25" Type="http://schemas.openxmlformats.org/officeDocument/2006/relationships/slide" Target="slides/slide19.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33" Type="http://schemas.openxmlformats.org/officeDocument/2006/relationships/customXml" Target="../customXml/item3.xml"/><Relationship Id="rId20" Type="http://schemas.openxmlformats.org/officeDocument/2006/relationships/slide" Target="slides/slide14.xml"/><Relationship Id="rId2" Type="http://schemas.openxmlformats.org/officeDocument/2006/relationships/viewProps" Target="viewProps.xml"/><Relationship Id="rId29" Type="http://schemas.openxmlformats.org/officeDocument/2006/relationships/font" Target="fonts/ArialNarrow-boldItalic.fntdata"/><Relationship Id="rId16" Type="http://schemas.openxmlformats.org/officeDocument/2006/relationships/slide" Target="slides/slide10.xml"/><Relationship Id="rId24" Type="http://schemas.openxmlformats.org/officeDocument/2006/relationships/slide" Target="slides/slide18.xml"/><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customXml" Target="../customXml/item2.xml"/><Relationship Id="rId23" Type="http://schemas.openxmlformats.org/officeDocument/2006/relationships/slide" Target="slides/slide17.xml"/><Relationship Id="rId28" Type="http://schemas.openxmlformats.org/officeDocument/2006/relationships/font" Target="fonts/ArialNarrow-italic.fntdata"/><Relationship Id="rId5" Type="http://schemas.openxmlformats.org/officeDocument/2006/relationships/slideMaster" Target="slideMasters/slideMaster1.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customXml" Target="../customXml/item1.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font" Target="fonts/ArialNarrow-bold.fntdata"/><Relationship Id="rId30" Type="http://customschemas.google.com/relationships/presentationmetadata" Target="metadata"/><Relationship Id="rId14" Type="http://schemas.openxmlformats.org/officeDocument/2006/relationships/slide" Target="slides/slide8.xml"/><Relationship Id="rId8"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D:\WORKING_PROJECTS\MED_CITIES\TOOLS\municipal-waste-generated-per-capita-2.xlsx" TargetMode="External"/><Relationship Id="rId2" Type="http://schemas.microsoft.com/office/2011/relationships/chartColorStyle" Target="colors1.xml"/><Relationship Id="rId3"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file:///D:\WORKING_PROJECTS\MED_CITIES\TOOLS\municipal-waste-generated-per-capita-2.xlsx" TargetMode="External"/><Relationship Id="rId2" Type="http://schemas.microsoft.com/office/2011/relationships/chartColorStyle" Target="colors2.xml"/><Relationship Id="rId3"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lang val="fr-FR"/>
  <c:chart>
    <c:title>
      <c:tx>
        <c:rich>
          <a:bodyPr rot="0" spcFirstLastPara="1" vertOverflow="ellipsis" vert="horz" wrap="square" anchor="ctr" anchorCtr="1"/>
          <a:lstStyle/>
          <a:p>
            <a:pPr algn="l">
              <a:defRPr lang="en-US" sz="1600" b="1" i="0" u="none" strike="noStrike" kern="1200" cap="all" spc="50" baseline="0">
                <a:solidFill>
                  <a:schemeClr val="tx1">
                    <a:lumMod val="65000"/>
                    <a:lumOff val="35000"/>
                  </a:schemeClr>
                </a:solidFill>
                <a:latin typeface="+mn-lt"/>
                <a:ea typeface="+mn-ea"/>
                <a:cs typeface="+mn-cs"/>
              </a:defRPr>
            </a:pPr>
            <a:r>
              <a:rPr lang="en-US" sz="1600" dirty="0" smtClean="0"/>
              <a:t>DECHETS </a:t>
            </a:r>
            <a:r>
              <a:rPr lang="en-US" sz="1600" dirty="0" err="1" smtClean="0"/>
              <a:t>MunicipaUX</a:t>
            </a:r>
            <a:r>
              <a:rPr lang="en-US" sz="1600" baseline="0" dirty="0" smtClean="0"/>
              <a:t> </a:t>
            </a:r>
            <a:r>
              <a:rPr lang="en-US" sz="1600" dirty="0" err="1" smtClean="0"/>
              <a:t>genereS</a:t>
            </a:r>
            <a:r>
              <a:rPr lang="en-US" sz="1600" dirty="0" smtClean="0"/>
              <a:t> Par</a:t>
            </a:r>
            <a:r>
              <a:rPr lang="en-US" sz="1600" baseline="0" dirty="0" smtClean="0"/>
              <a:t> </a:t>
            </a:r>
            <a:r>
              <a:rPr lang="en-US" sz="1600" baseline="0" dirty="0" err="1" smtClean="0"/>
              <a:t>une</a:t>
            </a:r>
            <a:r>
              <a:rPr lang="en-US" sz="1600" dirty="0" smtClean="0"/>
              <a:t> </a:t>
            </a:r>
            <a:r>
              <a:rPr lang="en-US" sz="1600" dirty="0" err="1" smtClean="0"/>
              <a:t>personne</a:t>
            </a:r>
            <a:endParaRPr lang="en-US" sz="1600" dirty="0"/>
          </a:p>
        </c:rich>
      </c:tx>
      <c:layout>
        <c:manualLayout>
          <c:xMode val="edge"/>
          <c:yMode val="edge"/>
          <c:x val="0.11011781006337819"/>
          <c:y val="2.3974575369927132E-2"/>
        </c:manualLayout>
      </c:layout>
      <c:spPr>
        <a:noFill/>
        <a:ln>
          <a:noFill/>
        </a:ln>
        <a:effectLst/>
      </c:spPr>
    </c:title>
    <c:plotArea>
      <c:layout/>
      <c:barChart>
        <c:barDir val="bar"/>
        <c:grouping val="clustered"/>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cat>
            <c:multiLvlStrRef>
              <c:f>'municipal-waste-generated-per-c'!$F$19:$G$37</c:f>
              <c:multiLvlStrCache>
                <c:ptCount val="19"/>
                <c:lvl>
                  <c:pt idx="0">
                    <c:v>Croatia</c:v>
                  </c:pt>
                  <c:pt idx="1">
                    <c:v>Cyprus</c:v>
                  </c:pt>
                  <c:pt idx="2">
                    <c:v>France</c:v>
                  </c:pt>
                  <c:pt idx="3">
                    <c:v>Greece</c:v>
                  </c:pt>
                  <c:pt idx="4">
                    <c:v>Italy</c:v>
                  </c:pt>
                  <c:pt idx="5">
                    <c:v>Malta</c:v>
                  </c:pt>
                  <c:pt idx="6">
                    <c:v>Slovenia</c:v>
                  </c:pt>
                  <c:pt idx="7">
                    <c:v>Spain</c:v>
                  </c:pt>
                  <c:pt idx="8">
                    <c:v>Bosnia and Herzegovina</c:v>
                  </c:pt>
                  <c:pt idx="9">
                    <c:v>Montenegro</c:v>
                  </c:pt>
                  <c:pt idx="10">
                    <c:v>Turkey</c:v>
                  </c:pt>
                  <c:pt idx="11">
                    <c:v>Algeria</c:v>
                  </c:pt>
                  <c:pt idx="12">
                    <c:v>Egypt </c:v>
                  </c:pt>
                  <c:pt idx="13">
                    <c:v>Israel </c:v>
                  </c:pt>
                  <c:pt idx="14">
                    <c:v>Jordan </c:v>
                  </c:pt>
                  <c:pt idx="15">
                    <c:v>Lebanon </c:v>
                  </c:pt>
                  <c:pt idx="16">
                    <c:v>Morocco </c:v>
                  </c:pt>
                  <c:pt idx="17">
                    <c:v>Palestine </c:v>
                  </c:pt>
                  <c:pt idx="18">
                    <c:v>Tunisia</c:v>
                  </c:pt>
                </c:lvl>
                <c:lvl>
                  <c:pt idx="0">
                    <c:v>EU Mediterranean</c:v>
                  </c:pt>
                  <c:pt idx="8">
                    <c:v>West Balkans and Turkey</c:v>
                  </c:pt>
                  <c:pt idx="11">
                    <c:v>ENP-South</c:v>
                  </c:pt>
                </c:lvl>
              </c:multiLvlStrCache>
            </c:multiLvlStrRef>
          </c:cat>
          <c:val>
            <c:numRef>
              <c:f>'municipal-waste-generated-per-c'!$H$19:$H$37</c:f>
              <c:numCache>
                <c:formatCode>General</c:formatCode>
                <c:ptCount val="19"/>
                <c:pt idx="0">
                  <c:v>387</c:v>
                </c:pt>
                <c:pt idx="1">
                  <c:v>617</c:v>
                </c:pt>
                <c:pt idx="2">
                  <c:v>509</c:v>
                </c:pt>
                <c:pt idx="3">
                  <c:v>482</c:v>
                </c:pt>
                <c:pt idx="4">
                  <c:v>488</c:v>
                </c:pt>
                <c:pt idx="5">
                  <c:v>600</c:v>
                </c:pt>
                <c:pt idx="6">
                  <c:v>432</c:v>
                </c:pt>
                <c:pt idx="7">
                  <c:v>435</c:v>
                </c:pt>
                <c:pt idx="8">
                  <c:v>349</c:v>
                </c:pt>
                <c:pt idx="9">
                  <c:v>551</c:v>
                </c:pt>
                <c:pt idx="10">
                  <c:v>405</c:v>
                </c:pt>
                <c:pt idx="11">
                  <c:v>258</c:v>
                </c:pt>
                <c:pt idx="12">
                  <c:v>252</c:v>
                </c:pt>
                <c:pt idx="13">
                  <c:v>615</c:v>
                </c:pt>
                <c:pt idx="14">
                  <c:v>420</c:v>
                </c:pt>
                <c:pt idx="15">
                  <c:v>459</c:v>
                </c:pt>
                <c:pt idx="16">
                  <c:v>209</c:v>
                </c:pt>
                <c:pt idx="17">
                  <c:v>365</c:v>
                </c:pt>
                <c:pt idx="18">
                  <c:v>221</c:v>
                </c:pt>
              </c:numCache>
            </c:numRef>
          </c:val>
          <c:extLst xmlns:c16r2="http://schemas.microsoft.com/office/drawing/2015/06/chart">
            <c:ext xmlns:c16="http://schemas.microsoft.com/office/drawing/2014/chart" uri="{C3380CC4-5D6E-409C-BE32-E72D297353CC}">
              <c16:uniqueId val="{00000000-227E-45A5-B080-40AEAA13430B}"/>
            </c:ext>
          </c:extLst>
        </c:ser>
        <c:dLbls/>
        <c:gapWidth val="326"/>
        <c:overlap val="-58"/>
        <c:axId val="106094592"/>
        <c:axId val="106096128"/>
      </c:barChart>
      <c:catAx>
        <c:axId val="106094592"/>
        <c:scaling>
          <c:orientation val="minMax"/>
        </c:scaling>
        <c:axPos val="l"/>
        <c:numFmt formatCode="General" sourceLinked="1"/>
        <c:maj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fr-FR"/>
          </a:p>
        </c:txPr>
        <c:crossAx val="106096128"/>
        <c:crosses val="autoZero"/>
        <c:auto val="1"/>
        <c:lblAlgn val="ctr"/>
        <c:lblOffset val="100"/>
      </c:catAx>
      <c:valAx>
        <c:axId val="106096128"/>
        <c:scaling>
          <c:orientation val="minMax"/>
        </c:scaling>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title>
          <c:tx>
            <c:rich>
              <a:bodyPr rot="0" spcFirstLastPara="1" vertOverflow="ellipsis" vert="horz" wrap="square" anchor="ctr" anchorCtr="1"/>
              <a:lstStyle/>
              <a:p>
                <a:pPr>
                  <a:defRPr lang="en-US" sz="1197" b="0" i="0" u="none" strike="noStrike" kern="1200" cap="all" baseline="0">
                    <a:solidFill>
                      <a:schemeClr val="tx1">
                        <a:lumMod val="65000"/>
                        <a:lumOff val="35000"/>
                      </a:schemeClr>
                    </a:solidFill>
                    <a:latin typeface="+mn-lt"/>
                    <a:ea typeface="+mn-ea"/>
                    <a:cs typeface="+mn-cs"/>
                  </a:defRPr>
                </a:pPr>
                <a:r>
                  <a:rPr lang="en-US" cap="none" dirty="0" smtClean="0"/>
                  <a:t>k</a:t>
                </a:r>
                <a:r>
                  <a:rPr lang="en-US" cap="none" baseline="0" dirty="0" smtClean="0"/>
                  <a:t>g</a:t>
                </a:r>
                <a:r>
                  <a:rPr lang="en-US" dirty="0" smtClean="0"/>
                  <a:t> </a:t>
                </a:r>
                <a:r>
                  <a:rPr lang="en-US" dirty="0"/>
                  <a:t>/ capita</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fr-FR"/>
          </a:p>
        </c:txPr>
        <c:crossAx val="106094592"/>
        <c:crosses val="autoZero"/>
        <c:crossBetween val="between"/>
      </c:valAx>
      <c:spPr>
        <a:noFill/>
        <a:ln>
          <a:noFill/>
        </a:ln>
        <a:effectLst/>
      </c:spPr>
    </c:plotArea>
    <c:plotVisOnly val="1"/>
    <c:dispBlanksAs val="gap"/>
  </c:chart>
  <c:spPr>
    <a:noFill/>
    <a:ln>
      <a:noFill/>
    </a:ln>
    <a:effectLst/>
  </c:spPr>
  <c:txPr>
    <a:bodyPr/>
    <a:lstStyle/>
    <a:p>
      <a:pPr>
        <a:defRPr/>
      </a:pPr>
      <a:endParaRPr lang="fr-F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fr-FR"/>
  <c:chart>
    <c:title>
      <c:tx>
        <c:rich>
          <a:bodyPr rot="0" spcFirstLastPara="1" vertOverflow="ellipsis" vert="horz" wrap="square" anchor="ctr" anchorCtr="1"/>
          <a:lstStyle/>
          <a:p>
            <a:pPr>
              <a:defRPr lang="en-US" sz="1600" b="1" i="0" u="none" strike="noStrike" kern="1200" cap="all" spc="50" baseline="0">
                <a:solidFill>
                  <a:schemeClr val="tx1">
                    <a:lumMod val="65000"/>
                    <a:lumOff val="35000"/>
                  </a:schemeClr>
                </a:solidFill>
                <a:latin typeface="+mn-lt"/>
                <a:ea typeface="+mn-ea"/>
                <a:cs typeface="+mn-cs"/>
              </a:defRPr>
            </a:pPr>
            <a:r>
              <a:rPr lang="en-US" sz="1600" dirty="0" err="1" smtClean="0"/>
              <a:t>Dechets</a:t>
            </a:r>
            <a:r>
              <a:rPr lang="en-US" sz="1600" dirty="0" smtClean="0"/>
              <a:t> </a:t>
            </a:r>
            <a:r>
              <a:rPr lang="en-US" sz="1600" dirty="0" err="1" smtClean="0"/>
              <a:t>Municipaux</a:t>
            </a:r>
            <a:r>
              <a:rPr lang="en-US" sz="1600" baseline="0" dirty="0" smtClean="0"/>
              <a:t> </a:t>
            </a:r>
            <a:r>
              <a:rPr lang="en-US" sz="1600" dirty="0" smtClean="0"/>
              <a:t>recycles</a:t>
            </a:r>
            <a:endParaRPr lang="en-US" sz="1600" dirty="0"/>
          </a:p>
        </c:rich>
      </c:tx>
      <c:layout>
        <c:manualLayout>
          <c:xMode val="edge"/>
          <c:yMode val="edge"/>
          <c:x val="0.4150485564304463"/>
          <c:y val="2.1592445704350111E-2"/>
        </c:manualLayout>
      </c:layout>
      <c:spPr>
        <a:noFill/>
        <a:ln>
          <a:noFill/>
        </a:ln>
        <a:effectLst/>
      </c:spPr>
    </c:title>
    <c:plotArea>
      <c:layout/>
      <c:barChart>
        <c:barDir val="bar"/>
        <c:grouping val="clustered"/>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cat>
            <c:multiLvlStrRef>
              <c:f>'municipal-waste-recycled'!$F$2:$G$20</c:f>
              <c:multiLvlStrCache>
                <c:ptCount val="19"/>
                <c:lvl>
                  <c:pt idx="0">
                    <c:v>Croatia</c:v>
                  </c:pt>
                  <c:pt idx="1">
                    <c:v>Cyprus</c:v>
                  </c:pt>
                  <c:pt idx="2">
                    <c:v>France</c:v>
                  </c:pt>
                  <c:pt idx="3">
                    <c:v>Greece</c:v>
                  </c:pt>
                  <c:pt idx="4">
                    <c:v>Italy</c:v>
                  </c:pt>
                  <c:pt idx="5">
                    <c:v>Malta</c:v>
                  </c:pt>
                  <c:pt idx="6">
                    <c:v>Slovenia</c:v>
                  </c:pt>
                  <c:pt idx="7">
                    <c:v>Spain</c:v>
                  </c:pt>
                  <c:pt idx="8">
                    <c:v>Bosnia and Herzegovina</c:v>
                  </c:pt>
                  <c:pt idx="9">
                    <c:v>Montenegro</c:v>
                  </c:pt>
                  <c:pt idx="10">
                    <c:v>Turkey</c:v>
                  </c:pt>
                  <c:pt idx="11">
                    <c:v>Algeria</c:v>
                  </c:pt>
                  <c:pt idx="12">
                    <c:v>Egypt </c:v>
                  </c:pt>
                  <c:pt idx="13">
                    <c:v>Israel </c:v>
                  </c:pt>
                  <c:pt idx="14">
                    <c:v>Jordan </c:v>
                  </c:pt>
                  <c:pt idx="15">
                    <c:v>Lebanon </c:v>
                  </c:pt>
                  <c:pt idx="16">
                    <c:v>Morocco </c:v>
                  </c:pt>
                  <c:pt idx="17">
                    <c:v>Palestine </c:v>
                  </c:pt>
                  <c:pt idx="18">
                    <c:v>Tunisia</c:v>
                  </c:pt>
                </c:lvl>
                <c:lvl>
                  <c:pt idx="0">
                    <c:v>EU Mediterranean</c:v>
                  </c:pt>
                  <c:pt idx="8">
                    <c:v>West Balkans and Turkey</c:v>
                  </c:pt>
                  <c:pt idx="11">
                    <c:v>ENP-South</c:v>
                  </c:pt>
                </c:lvl>
              </c:multiLvlStrCache>
            </c:multiLvlStrRef>
          </c:cat>
          <c:val>
            <c:numRef>
              <c:f>'municipal-waste-recycled'!$H$2:$H$20</c:f>
              <c:numCache>
                <c:formatCode>General</c:formatCode>
                <c:ptCount val="19"/>
                <c:pt idx="0">
                  <c:v>16</c:v>
                </c:pt>
                <c:pt idx="1">
                  <c:v>18</c:v>
                </c:pt>
                <c:pt idx="2">
                  <c:v>39</c:v>
                </c:pt>
                <c:pt idx="3">
                  <c:v>19</c:v>
                </c:pt>
                <c:pt idx="4">
                  <c:v>42</c:v>
                </c:pt>
                <c:pt idx="5">
                  <c:v>11</c:v>
                </c:pt>
                <c:pt idx="6">
                  <c:v>36</c:v>
                </c:pt>
                <c:pt idx="7">
                  <c:v>33</c:v>
                </c:pt>
                <c:pt idx="8">
                  <c:v>0</c:v>
                </c:pt>
                <c:pt idx="9">
                  <c:v>8</c:v>
                </c:pt>
                <c:pt idx="10">
                  <c:v>1</c:v>
                </c:pt>
                <c:pt idx="11">
                  <c:v>7</c:v>
                </c:pt>
                <c:pt idx="12">
                  <c:v>2.5</c:v>
                </c:pt>
                <c:pt idx="13">
                  <c:v>13</c:v>
                </c:pt>
                <c:pt idx="14">
                  <c:v>10</c:v>
                </c:pt>
                <c:pt idx="15">
                  <c:v>8</c:v>
                </c:pt>
                <c:pt idx="16">
                  <c:v>10</c:v>
                </c:pt>
                <c:pt idx="17">
                  <c:v>2</c:v>
                </c:pt>
                <c:pt idx="18">
                  <c:v>10</c:v>
                </c:pt>
              </c:numCache>
            </c:numRef>
          </c:val>
          <c:extLst xmlns:c16r2="http://schemas.microsoft.com/office/drawing/2015/06/chart">
            <c:ext xmlns:c16="http://schemas.microsoft.com/office/drawing/2014/chart" uri="{C3380CC4-5D6E-409C-BE32-E72D297353CC}">
              <c16:uniqueId val="{00000000-737C-446A-8B76-F6D7EB857C27}"/>
            </c:ext>
          </c:extLst>
        </c:ser>
        <c:dLbls/>
        <c:gapWidth val="326"/>
        <c:overlap val="-58"/>
        <c:axId val="106813696"/>
        <c:axId val="107024384"/>
      </c:barChart>
      <c:catAx>
        <c:axId val="106813696"/>
        <c:scaling>
          <c:orientation val="minMax"/>
        </c:scaling>
        <c:axPos val="l"/>
        <c:numFmt formatCode="General" sourceLinked="1"/>
        <c:maj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fr-FR"/>
          </a:p>
        </c:txPr>
        <c:crossAx val="107024384"/>
        <c:crosses val="autoZero"/>
        <c:auto val="1"/>
        <c:lblAlgn val="ctr"/>
        <c:lblOffset val="100"/>
      </c:catAx>
      <c:valAx>
        <c:axId val="107024384"/>
        <c:scaling>
          <c:orientation val="minMax"/>
        </c:scaling>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title>
          <c:tx>
            <c:rich>
              <a:bodyPr rot="0" spcFirstLastPara="1" vertOverflow="ellipsis" vert="horz" wrap="square" anchor="ctr" anchorCtr="1"/>
              <a:lstStyle/>
              <a:p>
                <a:pPr>
                  <a:defRPr lang="en-US" sz="1197" b="0" i="0" u="none" strike="noStrike" kern="1200" cap="all" baseline="0">
                    <a:solidFill>
                      <a:schemeClr val="tx1">
                        <a:lumMod val="65000"/>
                        <a:lumOff val="35000"/>
                      </a:schemeClr>
                    </a:solidFill>
                    <a:latin typeface="+mn-lt"/>
                    <a:ea typeface="+mn-ea"/>
                    <a:cs typeface="+mn-cs"/>
                  </a:defRPr>
                </a:pPr>
                <a:r>
                  <a:rPr lang="en-US"/>
                  <a:t>%</a:t>
                </a:r>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fr-FR"/>
          </a:p>
        </c:txPr>
        <c:crossAx val="106813696"/>
        <c:crosses val="autoZero"/>
        <c:crossBetween val="between"/>
      </c:valAx>
      <c:spPr>
        <a:noFill/>
        <a:ln>
          <a:noFill/>
        </a:ln>
        <a:effectLst/>
      </c:spPr>
    </c:plotArea>
    <c:plotVisOnly val="1"/>
    <c:dispBlanksAs val="gap"/>
  </c:chart>
  <c:spPr>
    <a:noFill/>
    <a:ln>
      <a:noFill/>
    </a:ln>
    <a:effectLst/>
  </c:spPr>
  <c:txPr>
    <a:bodyPr/>
    <a:lstStyle/>
    <a:p>
      <a:pPr>
        <a:defRPr/>
      </a:pPr>
      <a:endParaRPr lang="fr-FR"/>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 name="Google Shape;62;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 name="Google Shape;63;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8" name="Google Shape;168;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 name="Google Shape;188;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 name="Google Shape;197;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3" name="Google Shape;243;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4" name="Google Shape;244;p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3" name="Google Shape;303;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0" name="Google Shape;310;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1" name="Google Shape;321;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 name="Google Shape;68;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 name="Google Shape;81;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 name="Google Shape;90;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 name="Google Shape;103;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8" name="Google Shape;158;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12.png"/><Relationship Id="rId4" Type="http://schemas.openxmlformats.org/officeDocument/2006/relationships/image" Target="../media/image10.png"/><Relationship Id="rId11" Type="http://schemas.openxmlformats.org/officeDocument/2006/relationships/image" Target="../media/image2.png"/><Relationship Id="rId10" Type="http://schemas.openxmlformats.org/officeDocument/2006/relationships/image" Target="../media/image9.png"/><Relationship Id="rId9" Type="http://schemas.openxmlformats.org/officeDocument/2006/relationships/image" Target="../media/image4.png"/><Relationship Id="rId5" Type="http://schemas.openxmlformats.org/officeDocument/2006/relationships/image" Target="../media/image6.png"/><Relationship Id="rId6" Type="http://schemas.openxmlformats.org/officeDocument/2006/relationships/image" Target="../media/image3.png"/><Relationship Id="rId7" Type="http://schemas.openxmlformats.org/officeDocument/2006/relationships/image" Target="../media/image8.png"/><Relationship Id="rId8"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21"/>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21"/>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21"/>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21"/>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pic>
        <p:nvPicPr>
          <p:cNvPr id="21" name="Google Shape;21;p21"/>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2" name="Google Shape;22;p21"/>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3" name="Google Shape;23;p21"/>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4" name="Google Shape;24;p21"/>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5" name="Google Shape;25;p21"/>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6" name="Google Shape;26;p21"/>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sp>
        <p:nvSpPr>
          <p:cNvPr id="27" name="Google Shape;27;p21"/>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8" name="Google Shape;28;p21"/>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21"/>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Titel und Inhalt">
  <p:cSld name="14_Titel und Inhalt">
    <p:spTree>
      <p:nvGrpSpPr>
        <p:cNvPr id="54" name="Shape 54"/>
        <p:cNvGrpSpPr/>
        <p:nvPr/>
      </p:nvGrpSpPr>
      <p:grpSpPr>
        <a:xfrm>
          <a:off x="0" y="0"/>
          <a:ext cx="0" cy="0"/>
          <a:chOff x="0" y="0"/>
          <a:chExt cx="0" cy="0"/>
        </a:xfrm>
      </p:grpSpPr>
      <p:sp>
        <p:nvSpPr>
          <p:cNvPr id="55" name="Google Shape;55;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30"/>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57" name="Shape 57"/>
        <p:cNvGrpSpPr/>
        <p:nvPr/>
      </p:nvGrpSpPr>
      <p:grpSpPr>
        <a:xfrm>
          <a:off x="0" y="0"/>
          <a:ext cx="0" cy="0"/>
          <a:chOff x="0" y="0"/>
          <a:chExt cx="0" cy="0"/>
        </a:xfrm>
      </p:grpSpPr>
      <p:sp>
        <p:nvSpPr>
          <p:cNvPr id="58" name="Google Shape;58;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31"/>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2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2"/>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33" name="Shape 33"/>
        <p:cNvGrpSpPr/>
        <p:nvPr/>
      </p:nvGrpSpPr>
      <p:grpSpPr>
        <a:xfrm>
          <a:off x="0" y="0"/>
          <a:ext cx="0" cy="0"/>
          <a:chOff x="0" y="0"/>
          <a:chExt cx="0" cy="0"/>
        </a:xfrm>
      </p:grpSpPr>
      <p:sp>
        <p:nvSpPr>
          <p:cNvPr id="34" name="Google Shape;34;p2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el und Inhalt">
  <p:cSld name="5_Titel und Inhalt">
    <p:spTree>
      <p:nvGrpSpPr>
        <p:cNvPr id="36" name="Shape 36"/>
        <p:cNvGrpSpPr/>
        <p:nvPr/>
      </p:nvGrpSpPr>
      <p:grpSpPr>
        <a:xfrm>
          <a:off x="0" y="0"/>
          <a:ext cx="0" cy="0"/>
          <a:chOff x="0" y="0"/>
          <a:chExt cx="0" cy="0"/>
        </a:xfrm>
      </p:grpSpPr>
      <p:sp>
        <p:nvSpPr>
          <p:cNvPr id="37" name="Google Shape;37;p2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el und Inhalt">
  <p:cSld name="6_Titel und Inhalt">
    <p:spTree>
      <p:nvGrpSpPr>
        <p:cNvPr id="39" name="Shape 39"/>
        <p:cNvGrpSpPr/>
        <p:nvPr/>
      </p:nvGrpSpPr>
      <p:grpSpPr>
        <a:xfrm>
          <a:off x="0" y="0"/>
          <a:ext cx="0" cy="0"/>
          <a:chOff x="0" y="0"/>
          <a:chExt cx="0" cy="0"/>
        </a:xfrm>
      </p:grpSpPr>
      <p:sp>
        <p:nvSpPr>
          <p:cNvPr id="40" name="Google Shape;40;p2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2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el und Inhalt">
  <p:cSld name="7_Titel und Inhalt">
    <p:spTree>
      <p:nvGrpSpPr>
        <p:cNvPr id="42" name="Shape 42"/>
        <p:cNvGrpSpPr/>
        <p:nvPr/>
      </p:nvGrpSpPr>
      <p:grpSpPr>
        <a:xfrm>
          <a:off x="0" y="0"/>
          <a:ext cx="0" cy="0"/>
          <a:chOff x="0" y="0"/>
          <a:chExt cx="0" cy="0"/>
        </a:xfrm>
      </p:grpSpPr>
      <p:sp>
        <p:nvSpPr>
          <p:cNvPr id="43" name="Google Shape;43;p2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6"/>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Titel und Inhalt">
  <p:cSld name="11_Titel und Inhalt">
    <p:spTree>
      <p:nvGrpSpPr>
        <p:cNvPr id="45" name="Shape 45"/>
        <p:cNvGrpSpPr/>
        <p:nvPr/>
      </p:nvGrpSpPr>
      <p:grpSpPr>
        <a:xfrm>
          <a:off x="0" y="0"/>
          <a:ext cx="0" cy="0"/>
          <a:chOff x="0" y="0"/>
          <a:chExt cx="0" cy="0"/>
        </a:xfrm>
      </p:grpSpPr>
      <p:sp>
        <p:nvSpPr>
          <p:cNvPr id="46" name="Google Shape;46;p2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Titel und Inhalt">
  <p:cSld name="8_Titel und Inhalt">
    <p:spTree>
      <p:nvGrpSpPr>
        <p:cNvPr id="48" name="Shape 48"/>
        <p:cNvGrpSpPr/>
        <p:nvPr/>
      </p:nvGrpSpPr>
      <p:grpSpPr>
        <a:xfrm>
          <a:off x="0" y="0"/>
          <a:ext cx="0" cy="0"/>
          <a:chOff x="0" y="0"/>
          <a:chExt cx="0" cy="0"/>
        </a:xfrm>
      </p:grpSpPr>
      <p:sp>
        <p:nvSpPr>
          <p:cNvPr id="49" name="Google Shape;49;p2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2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el und Inhalt">
  <p:cSld name="13_Titel und Inhalt">
    <p:spTree>
      <p:nvGrpSpPr>
        <p:cNvPr id="51" name="Shape 51"/>
        <p:cNvGrpSpPr/>
        <p:nvPr/>
      </p:nvGrpSpPr>
      <p:grpSpPr>
        <a:xfrm>
          <a:off x="0" y="0"/>
          <a:ext cx="0" cy="0"/>
          <a:chOff x="0" y="0"/>
          <a:chExt cx="0" cy="0"/>
        </a:xfrm>
      </p:grpSpPr>
      <p:sp>
        <p:nvSpPr>
          <p:cNvPr id="52" name="Google Shape;52;p2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29"/>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7.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0"/>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000"/>
              <a:buFont typeface="Calibri"/>
              <a:buNone/>
              <a:defRPr b="1" i="0" sz="20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20"/>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20"/>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4</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L'ÉCHELLE SNTOOL - QUARTIER</a:t>
            </a:r>
            <a:endParaRPr sz="1800">
              <a:solidFill>
                <a:schemeClr val="dk1"/>
              </a:solidFill>
              <a:latin typeface="Calibri"/>
              <a:ea typeface="Calibri"/>
              <a:cs typeface="Calibri"/>
              <a:sym typeface="Calibri"/>
            </a:endParaRPr>
          </a:p>
        </p:txBody>
      </p:sp>
      <p:pic>
        <p:nvPicPr>
          <p:cNvPr id="13" name="Google Shape;13;p20"/>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20"/>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20"/>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chemeClr val="lt1"/>
                </a:solidFill>
                <a:latin typeface="Calibri"/>
                <a:ea typeface="Calibri"/>
                <a:cs typeface="Calibri"/>
                <a:sym typeface="Calibri"/>
              </a:defRPr>
            </a:lvl1pPr>
            <a:lvl2pPr indent="0" lvl="1" marL="0" marR="0" rtl="0" algn="r">
              <a:spcBef>
                <a:spcPts val="0"/>
              </a:spcBef>
              <a:buNone/>
              <a:defRPr b="0" sz="1200" u="none">
                <a:solidFill>
                  <a:schemeClr val="lt1"/>
                </a:solidFill>
                <a:latin typeface="Calibri"/>
                <a:ea typeface="Calibri"/>
                <a:cs typeface="Calibri"/>
                <a:sym typeface="Calibri"/>
              </a:defRPr>
            </a:lvl2pPr>
            <a:lvl3pPr indent="0" lvl="2" marL="0" marR="0" rtl="0" algn="r">
              <a:spcBef>
                <a:spcPts val="0"/>
              </a:spcBef>
              <a:buNone/>
              <a:defRPr b="0" sz="1200" u="none">
                <a:solidFill>
                  <a:schemeClr val="lt1"/>
                </a:solidFill>
                <a:latin typeface="Calibri"/>
                <a:ea typeface="Calibri"/>
                <a:cs typeface="Calibri"/>
                <a:sym typeface="Calibri"/>
              </a:defRPr>
            </a:lvl3pPr>
            <a:lvl4pPr indent="0" lvl="3" marL="0" marR="0" rtl="0" algn="r">
              <a:spcBef>
                <a:spcPts val="0"/>
              </a:spcBef>
              <a:buNone/>
              <a:defRPr b="0" sz="1200" u="none">
                <a:solidFill>
                  <a:schemeClr val="lt1"/>
                </a:solidFill>
                <a:latin typeface="Calibri"/>
                <a:ea typeface="Calibri"/>
                <a:cs typeface="Calibri"/>
                <a:sym typeface="Calibri"/>
              </a:defRPr>
            </a:lvl4pPr>
            <a:lvl5pPr indent="0" lvl="4" marL="0" marR="0" rtl="0" algn="r">
              <a:spcBef>
                <a:spcPts val="0"/>
              </a:spcBef>
              <a:buNone/>
              <a:defRPr b="0" sz="1200" u="none">
                <a:solidFill>
                  <a:schemeClr val="lt1"/>
                </a:solidFill>
                <a:latin typeface="Calibri"/>
                <a:ea typeface="Calibri"/>
                <a:cs typeface="Calibri"/>
                <a:sym typeface="Calibri"/>
              </a:defRPr>
            </a:lvl5pPr>
            <a:lvl6pPr indent="0" lvl="5" marL="0" marR="0" rtl="0" algn="r">
              <a:spcBef>
                <a:spcPts val="0"/>
              </a:spcBef>
              <a:buNone/>
              <a:defRPr b="0" sz="1200" u="none">
                <a:solidFill>
                  <a:schemeClr val="lt1"/>
                </a:solidFill>
                <a:latin typeface="Calibri"/>
                <a:ea typeface="Calibri"/>
                <a:cs typeface="Calibri"/>
                <a:sym typeface="Calibri"/>
              </a:defRPr>
            </a:lvl6pPr>
            <a:lvl7pPr indent="0" lvl="6" marL="0" marR="0" rtl="0" algn="r">
              <a:spcBef>
                <a:spcPts val="0"/>
              </a:spcBef>
              <a:buNone/>
              <a:defRPr b="0" sz="1200" u="none">
                <a:solidFill>
                  <a:schemeClr val="lt1"/>
                </a:solidFill>
                <a:latin typeface="Calibri"/>
                <a:ea typeface="Calibri"/>
                <a:cs typeface="Calibri"/>
                <a:sym typeface="Calibri"/>
              </a:defRPr>
            </a:lvl7pPr>
            <a:lvl8pPr indent="0" lvl="7" marL="0" marR="0" rtl="0" algn="r">
              <a:spcBef>
                <a:spcPts val="0"/>
              </a:spcBef>
              <a:buNone/>
              <a:defRPr b="0" sz="1200" u="none">
                <a:solidFill>
                  <a:schemeClr val="lt1"/>
                </a:solidFill>
                <a:latin typeface="Calibri"/>
                <a:ea typeface="Calibri"/>
                <a:cs typeface="Calibri"/>
                <a:sym typeface="Calibri"/>
              </a:defRPr>
            </a:lvl8pPr>
            <a:lvl9pPr indent="0" lvl="8" marL="0" marR="0" rtl="0" algn="r">
              <a:spcBef>
                <a:spcPts val="0"/>
              </a:spcBef>
              <a:buNone/>
              <a:defRPr b="0" sz="1200" u="none">
                <a:solidFill>
                  <a:schemeClr val="lt1"/>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3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3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26.jpg"/><Relationship Id="rId4" Type="http://schemas.openxmlformats.org/officeDocument/2006/relationships/image" Target="../media/image39.jpg"/><Relationship Id="rId5" Type="http://schemas.openxmlformats.org/officeDocument/2006/relationships/image" Target="../media/image43.png"/><Relationship Id="rId6" Type="http://schemas.openxmlformats.org/officeDocument/2006/relationships/image" Target="../media/image37.png"/><Relationship Id="rId7" Type="http://schemas.openxmlformats.org/officeDocument/2006/relationships/image" Target="../media/image3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23.png"/><Relationship Id="rId4" Type="http://schemas.openxmlformats.org/officeDocument/2006/relationships/image" Target="../media/image49.jpg"/><Relationship Id="rId5" Type="http://schemas.openxmlformats.org/officeDocument/2006/relationships/image" Target="../media/image42.png"/><Relationship Id="rId6" Type="http://schemas.openxmlformats.org/officeDocument/2006/relationships/image" Target="../media/image45.png"/><Relationship Id="rId7" Type="http://schemas.openxmlformats.org/officeDocument/2006/relationships/image" Target="../media/image3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 Id="rId3" Type="http://schemas.openxmlformats.org/officeDocument/2006/relationships/image" Target="../media/image3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image" Target="../media/image26.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48.png"/><Relationship Id="rId4" Type="http://schemas.openxmlformats.org/officeDocument/2006/relationships/image" Target="../media/image42.png"/><Relationship Id="rId5" Type="http://schemas.openxmlformats.org/officeDocument/2006/relationships/image" Target="../media/image45.png"/><Relationship Id="rId6" Type="http://schemas.openxmlformats.org/officeDocument/2006/relationships/image" Target="../media/image4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16.png"/><Relationship Id="rId6" Type="http://schemas.openxmlformats.org/officeDocument/2006/relationships/image" Target="../media/image21.png"/><Relationship Id="rId7"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22.png"/><Relationship Id="rId6" Type="http://schemas.openxmlformats.org/officeDocument/2006/relationships/image" Target="../media/image19.png"/><Relationship Id="rId7" Type="http://schemas.openxmlformats.org/officeDocument/2006/relationships/image" Target="../media/image24.png"/></Relationships>
</file>

<file path=ppt/slides/_rels/slide5.xml.rels><?xml version="1.0" encoding="UTF-8" standalone="yes"?><Relationships xmlns="http://schemas.openxmlformats.org/package/2006/relationships"><Relationship Id="rId11" Type="http://schemas.openxmlformats.org/officeDocument/2006/relationships/image" Target="../media/image28.png"/><Relationship Id="rId10" Type="http://schemas.openxmlformats.org/officeDocument/2006/relationships/image" Target="../media/image27.jpg"/><Relationship Id="rId12" Type="http://schemas.openxmlformats.org/officeDocument/2006/relationships/image" Target="../media/image35.png"/><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9" Type="http://schemas.openxmlformats.org/officeDocument/2006/relationships/image" Target="../media/image18.png"/><Relationship Id="rId5" Type="http://schemas.openxmlformats.org/officeDocument/2006/relationships/image" Target="../media/image20.jpg"/><Relationship Id="rId6" Type="http://schemas.openxmlformats.org/officeDocument/2006/relationships/image" Target="../media/image29.png"/><Relationship Id="rId7" Type="http://schemas.openxmlformats.org/officeDocument/2006/relationships/image" Target="../media/image32.png"/><Relationship Id="rId8" Type="http://schemas.openxmlformats.org/officeDocument/2006/relationships/image" Target="../media/image3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chart" Target="../charts/char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chart" Target="../charts/char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2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25.jpg"/><Relationship Id="rId6" Type="http://schemas.openxmlformats.org/officeDocument/2006/relationships/image" Target="../media/image3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
          <p:cNvSpPr txBox="1"/>
          <p:nvPr/>
        </p:nvSpPr>
        <p:spPr>
          <a:xfrm>
            <a:off x="230517" y="3275195"/>
            <a:ext cx="4600275"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lang="en-US" sz="3600">
                <a:solidFill>
                  <a:srgbClr val="0070C0"/>
                </a:solidFill>
                <a:latin typeface="Calibri"/>
                <a:ea typeface="Calibri"/>
                <a:cs typeface="Calibri"/>
                <a:sym typeface="Calibri"/>
              </a:rPr>
              <a:t>Module de formation 4</a:t>
            </a:r>
            <a:endParaRPr/>
          </a:p>
          <a:p>
            <a:pPr indent="0" lvl="0" marL="0" marR="0" rtl="0" algn="l">
              <a:spcBef>
                <a:spcPts val="640"/>
              </a:spcBef>
              <a:spcAft>
                <a:spcPts val="0"/>
              </a:spcAft>
              <a:buClr>
                <a:schemeClr val="dk1"/>
              </a:buClr>
              <a:buSzPts val="3200"/>
              <a:buFont typeface="Arial"/>
              <a:buNone/>
            </a:pPr>
            <a:r>
              <a:rPr lang="en-US" sz="3200">
                <a:solidFill>
                  <a:schemeClr val="dk1"/>
                </a:solidFill>
                <a:latin typeface="Calibri"/>
                <a:ea typeface="Calibri"/>
                <a:cs typeface="Calibri"/>
                <a:sym typeface="Calibri"/>
              </a:rPr>
              <a:t>Calcul des critères de </a:t>
            </a:r>
            <a:endParaRPr/>
          </a:p>
          <a:p>
            <a:pPr indent="0" lvl="0" marL="0" marR="0" rtl="0" algn="l">
              <a:spcBef>
                <a:spcPts val="640"/>
              </a:spcBef>
              <a:spcAft>
                <a:spcPts val="0"/>
              </a:spcAft>
              <a:buClr>
                <a:schemeClr val="dk1"/>
              </a:buClr>
              <a:buSzPts val="3200"/>
              <a:buFont typeface="Arial"/>
              <a:buNone/>
            </a:pPr>
            <a:r>
              <a:rPr lang="en-US" sz="3200">
                <a:solidFill>
                  <a:schemeClr val="dk1"/>
                </a:solidFill>
                <a:latin typeface="Calibri"/>
                <a:ea typeface="Calibri"/>
                <a:cs typeface="Calibri"/>
                <a:sym typeface="Calibri"/>
              </a:rPr>
              <a:t>l'évaluation SNTool </a:t>
            </a:r>
            <a:endParaRPr/>
          </a:p>
          <a:p>
            <a:pPr indent="0" lvl="0" marL="0" marR="0" rtl="0" algn="l">
              <a:spcBef>
                <a:spcPts val="640"/>
              </a:spcBef>
              <a:spcAft>
                <a:spcPts val="0"/>
              </a:spcAft>
              <a:buClr>
                <a:schemeClr val="dk1"/>
              </a:buClr>
              <a:buSzPts val="3200"/>
              <a:buFont typeface="Arial"/>
              <a:buNone/>
            </a:pPr>
            <a:r>
              <a:rPr lang="en-US" sz="3200">
                <a:solidFill>
                  <a:schemeClr val="dk1"/>
                </a:solidFill>
                <a:latin typeface="Calibri"/>
                <a:ea typeface="Calibri"/>
                <a:cs typeface="Calibri"/>
                <a:sym typeface="Calibri"/>
              </a:rPr>
              <a:t>Échelle du Quartier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10"/>
          <p:cNvSpPr txBox="1"/>
          <p:nvPr>
            <p:ph idx="12" type="sldNum"/>
          </p:nvPr>
        </p:nvSpPr>
        <p:spPr>
          <a:xfrm>
            <a:off x="7010400" y="6517999"/>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1" name="Google Shape;171;p10"/>
          <p:cNvSpPr txBox="1"/>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D.2.2- ACCÈS AUX POINTS DE COLLECTE DES DÉCHETS SOLIDES ET DE RECYCLAGE</a:t>
            </a:r>
            <a:endParaRPr b="1" sz="2800">
              <a:solidFill>
                <a:srgbClr val="7F7F7F"/>
              </a:solidFill>
              <a:latin typeface="Calibri"/>
              <a:ea typeface="Calibri"/>
              <a:cs typeface="Calibri"/>
              <a:sym typeface="Calibri"/>
            </a:endParaRPr>
          </a:p>
        </p:txBody>
      </p:sp>
      <p:sp>
        <p:nvSpPr>
          <p:cNvPr id="172" name="Google Shape;172;p10"/>
          <p:cNvSpPr txBox="1"/>
          <p:nvPr>
            <p:ph idx="1" type="body"/>
          </p:nvPr>
        </p:nvSpPr>
        <p:spPr>
          <a:xfrm>
            <a:off x="268223" y="1048512"/>
            <a:ext cx="8573936" cy="39806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LIMITE ET ÉTENDUE</a:t>
            </a:r>
            <a:endParaRPr b="0" i="0" sz="2400" u="none" cap="none" strike="noStrike">
              <a:solidFill>
                <a:schemeClr val="dk1"/>
              </a:solidFill>
              <a:latin typeface="Calibri"/>
              <a:ea typeface="Calibri"/>
              <a:cs typeface="Calibri"/>
              <a:sym typeface="Calibri"/>
            </a:endParaRPr>
          </a:p>
          <a:p>
            <a:pPr indent="0" lvl="0" marL="0" marR="0" rtl="0" algn="l">
              <a:spcBef>
                <a:spcPts val="160"/>
              </a:spcBef>
              <a:spcAft>
                <a:spcPts val="0"/>
              </a:spcAft>
              <a:buClr>
                <a:schemeClr val="dk1"/>
              </a:buClr>
              <a:buSzPts val="800"/>
              <a:buFont typeface="Arial"/>
              <a:buNone/>
            </a:pPr>
            <a:r>
              <a:t/>
            </a:r>
            <a:endParaRPr b="1" i="0" sz="800" u="sng" cap="none" strike="noStrike">
              <a:solidFill>
                <a:schemeClr val="dk1"/>
              </a:solidFill>
              <a:latin typeface="Calibri"/>
              <a:ea typeface="Calibri"/>
              <a:cs typeface="Calibri"/>
              <a:sym typeface="Calibri"/>
            </a:endParaRPr>
          </a:p>
          <a:p>
            <a:pPr indent="0" lvl="0" marL="0" marR="0" rtl="0" algn="l">
              <a:lnSpc>
                <a:spcPct val="80000"/>
              </a:lnSpc>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La frontière comprend tous les bâtiments du quartier.  </a:t>
            </a:r>
            <a:endParaRPr/>
          </a:p>
          <a:p>
            <a:pPr indent="0" lvl="0" marL="0" marR="0" rtl="0" algn="l">
              <a:lnSpc>
                <a:spcPct val="80000"/>
              </a:lnSpc>
              <a:spcBef>
                <a:spcPts val="320"/>
              </a:spcBef>
              <a:spcAft>
                <a:spcPts val="0"/>
              </a:spcAft>
              <a:buClr>
                <a:schemeClr val="dk1"/>
              </a:buClr>
              <a:buSzPts val="1600"/>
              <a:buFont typeface="Arial"/>
              <a:buNone/>
            </a:pPr>
            <a:r>
              <a:t/>
            </a:r>
            <a:endParaRPr b="0" i="0" sz="1600" u="none"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Le champ d'application comprend six catégories de référence de déchets solides :</a:t>
            </a:r>
            <a:endParaRPr b="0" i="0" sz="2400" u="none" cap="none" strike="noStrike">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Papier</a:t>
            </a:r>
            <a:endParaRPr b="0" i="0" sz="2400" u="none" cap="none" strike="noStrike">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Plastique</a:t>
            </a:r>
            <a:endParaRPr b="0" i="0" sz="2400" u="none" cap="none" strike="noStrike">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Métal</a:t>
            </a:r>
            <a:endParaRPr b="0" i="0" sz="2400" u="none" cap="none" strike="noStrike">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Verre</a:t>
            </a:r>
            <a:endParaRPr b="0" i="0" sz="2400" u="none" cap="none" strike="noStrike">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Déchets humides (déchets organiques)</a:t>
            </a:r>
            <a:endParaRPr b="0" i="0" sz="2400" u="none" cap="none" strike="noStrike">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Textiles</a:t>
            </a:r>
            <a:endParaRPr b="0" i="0" sz="2400" u="none" cap="none" strike="noStrike">
              <a:solidFill>
                <a:schemeClr val="dk1"/>
              </a:solidFill>
              <a:latin typeface="Calibri"/>
              <a:ea typeface="Calibri"/>
              <a:cs typeface="Calibri"/>
              <a:sym typeface="Calibri"/>
            </a:endParaRPr>
          </a:p>
          <a:p>
            <a:pPr indent="0" lvl="0" marL="0" marR="0" rtl="0" algn="l">
              <a:lnSpc>
                <a:spcPct val="80000"/>
              </a:lnSpc>
              <a:spcBef>
                <a:spcPts val="48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p:txBody>
      </p:sp>
      <p:pic>
        <p:nvPicPr>
          <p:cNvPr id="173" name="Google Shape;173;p10">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descr="Risultati immagini per bidoni raccolta differenziata immagini" id="174" name="Google Shape;174;p10"/>
          <p:cNvPicPr preferRelativeResize="0"/>
          <p:nvPr/>
        </p:nvPicPr>
        <p:blipFill rotWithShape="1">
          <a:blip r:embed="rId5">
            <a:alphaModFix/>
          </a:blip>
          <a:srcRect b="0" l="0" r="0" t="0"/>
          <a:stretch/>
        </p:blipFill>
        <p:spPr>
          <a:xfrm>
            <a:off x="5600700" y="3535299"/>
            <a:ext cx="3251200" cy="217017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11"/>
          <p:cNvSpPr txBox="1"/>
          <p:nvPr>
            <p:ph idx="1" type="body"/>
          </p:nvPr>
        </p:nvSpPr>
        <p:spPr>
          <a:xfrm>
            <a:off x="268224" y="1048512"/>
            <a:ext cx="8418576" cy="475488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PROCÉDÉ D'ÉVALUATION</a:t>
            </a:r>
            <a:endParaRPr/>
          </a:p>
          <a:p>
            <a:pPr indent="0" lvl="0" marL="0" marR="0" rtl="0" algn="l">
              <a:spcBef>
                <a:spcPts val="480"/>
              </a:spcBef>
              <a:spcAft>
                <a:spcPts val="0"/>
              </a:spcAft>
              <a:buClr>
                <a:schemeClr val="dk1"/>
              </a:buClr>
              <a:buSzPts val="2400"/>
              <a:buFont typeface="Arial"/>
              <a:buNone/>
            </a:pPr>
            <a:r>
              <a:rPr b="1" i="0" lang="en-US" sz="2400" u="none" cap="none" strike="noStrike">
                <a:solidFill>
                  <a:schemeClr val="dk1"/>
                </a:solidFill>
                <a:latin typeface="Calibri"/>
                <a:ea typeface="Calibri"/>
                <a:cs typeface="Calibri"/>
                <a:sym typeface="Calibri"/>
              </a:rPr>
              <a:t>Les étapes de calcul sont les suivantes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a:p>
            <a:pPr indent="-457200" lvl="0" marL="457200" marR="0" rtl="0" algn="just">
              <a:spcBef>
                <a:spcPts val="480"/>
              </a:spcBef>
              <a:spcAft>
                <a:spcPts val="0"/>
              </a:spcAft>
              <a:buClr>
                <a:schemeClr val="dk1"/>
              </a:buClr>
              <a:buSzPts val="2400"/>
              <a:buFont typeface="Calibri"/>
              <a:buAutoNum type="arabicPeriod"/>
            </a:pPr>
            <a:r>
              <a:rPr b="0" i="0" lang="en-US" sz="2400" u="none" cap="none" strike="noStrike">
                <a:solidFill>
                  <a:schemeClr val="dk1"/>
                </a:solidFill>
                <a:latin typeface="Calibri"/>
                <a:ea typeface="Calibri"/>
                <a:cs typeface="Calibri"/>
                <a:sym typeface="Calibri"/>
              </a:rPr>
              <a:t>Calculez les </a:t>
            </a:r>
            <a:r>
              <a:rPr b="1" i="0" lang="en-US" sz="2400" u="none" cap="none" strike="noStrike">
                <a:solidFill>
                  <a:schemeClr val="dk1"/>
                </a:solidFill>
                <a:latin typeface="Calibri"/>
                <a:ea typeface="Calibri"/>
                <a:cs typeface="Calibri"/>
                <a:sym typeface="Calibri"/>
              </a:rPr>
              <a:t>habitants vivant à 400 mètres </a:t>
            </a:r>
            <a:r>
              <a:rPr b="0" i="0" lang="en-US" sz="2400" u="none" cap="none" strike="noStrike">
                <a:solidFill>
                  <a:schemeClr val="dk1"/>
                </a:solidFill>
                <a:latin typeface="Calibri"/>
                <a:ea typeface="Calibri"/>
                <a:cs typeface="Calibri"/>
                <a:sym typeface="Calibri"/>
              </a:rPr>
              <a:t>des points de collecte de recyclage séparés dans le quartier </a:t>
            </a:r>
            <a:endParaRPr b="0" i="0" sz="1400" u="none" cap="none" strike="noStrike">
              <a:solidFill>
                <a:schemeClr val="dk1"/>
              </a:solidFill>
              <a:latin typeface="Calibri"/>
              <a:ea typeface="Calibri"/>
              <a:cs typeface="Calibri"/>
              <a:sym typeface="Calibri"/>
            </a:endParaRPr>
          </a:p>
          <a:p>
            <a:pPr indent="-368300" lvl="0" marL="457200" marR="0" rtl="0" algn="l">
              <a:lnSpc>
                <a:spcPct val="80000"/>
              </a:lnSpc>
              <a:spcBef>
                <a:spcPts val="28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a:p>
            <a:pPr indent="-457200" lvl="0" marL="457200" marR="0" rtl="0" algn="l">
              <a:lnSpc>
                <a:spcPct val="80000"/>
              </a:lnSpc>
              <a:spcBef>
                <a:spcPts val="480"/>
              </a:spcBef>
              <a:spcAft>
                <a:spcPts val="0"/>
              </a:spcAft>
              <a:buClr>
                <a:schemeClr val="dk1"/>
              </a:buClr>
              <a:buSzPts val="2400"/>
              <a:buFont typeface="Calibri"/>
              <a:buAutoNum type="arabicPeriod"/>
            </a:pPr>
            <a:r>
              <a:rPr b="0" i="0" lang="en-US" sz="2400" u="none" cap="none" strike="noStrike">
                <a:solidFill>
                  <a:schemeClr val="dk1"/>
                </a:solidFill>
                <a:latin typeface="Calibri"/>
                <a:ea typeface="Calibri"/>
                <a:cs typeface="Calibri"/>
                <a:sym typeface="Calibri"/>
              </a:rPr>
              <a:t>Calculer la</a:t>
            </a:r>
            <a:r>
              <a:rPr b="1" i="0" lang="en-US" sz="2400" u="none" cap="none" strike="noStrike">
                <a:solidFill>
                  <a:schemeClr val="dk1"/>
                </a:solidFill>
                <a:latin typeface="Calibri"/>
                <a:ea typeface="Calibri"/>
                <a:cs typeface="Calibri"/>
                <a:sym typeface="Calibri"/>
              </a:rPr>
              <a:t> population du quartier</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a:p>
            <a:pPr indent="-139700" lvl="0" marL="228600" marR="0" rtl="0" algn="l">
              <a:lnSpc>
                <a:spcPct val="80000"/>
              </a:lnSpc>
              <a:spcBef>
                <a:spcPts val="28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a:p>
            <a:pPr indent="-457200" lvl="0" marL="457200" marR="0" rtl="0" algn="l">
              <a:lnSpc>
                <a:spcPct val="80000"/>
              </a:lnSpc>
              <a:spcBef>
                <a:spcPts val="480"/>
              </a:spcBef>
              <a:spcAft>
                <a:spcPts val="0"/>
              </a:spcAft>
              <a:buClr>
                <a:schemeClr val="dk1"/>
              </a:buClr>
              <a:buSzPts val="2400"/>
              <a:buFont typeface="Calibri"/>
              <a:buAutoNum type="arabicPeriod"/>
            </a:pPr>
            <a:r>
              <a:rPr b="0" i="0" lang="en-US" sz="2400" u="none" cap="none" strike="noStrike">
                <a:solidFill>
                  <a:schemeClr val="dk1"/>
                </a:solidFill>
                <a:latin typeface="Calibri"/>
                <a:ea typeface="Calibri"/>
                <a:cs typeface="Calibri"/>
                <a:sym typeface="Calibri"/>
              </a:rPr>
              <a:t>Calculer la valeur de l'indicateur comme le </a:t>
            </a:r>
            <a:r>
              <a:rPr b="1" i="0" lang="en-US" sz="2400" u="none" cap="none" strike="noStrike">
                <a:solidFill>
                  <a:schemeClr val="dk1"/>
                </a:solidFill>
                <a:latin typeface="Calibri"/>
                <a:ea typeface="Calibri"/>
                <a:cs typeface="Calibri"/>
                <a:sym typeface="Calibri"/>
              </a:rPr>
              <a:t>pourcentage</a:t>
            </a:r>
            <a:r>
              <a:rPr b="0" i="0" lang="en-US" sz="2400" u="none" cap="none" strike="noStrike">
                <a:solidFill>
                  <a:schemeClr val="dk1"/>
                </a:solidFill>
                <a:latin typeface="Calibri"/>
                <a:ea typeface="Calibri"/>
                <a:cs typeface="Calibri"/>
                <a:sym typeface="Calibri"/>
              </a:rPr>
              <a:t> d'</a:t>
            </a:r>
            <a:r>
              <a:rPr b="1" i="0" lang="en-US" sz="2400" u="none" cap="none" strike="noStrike">
                <a:solidFill>
                  <a:schemeClr val="dk1"/>
                </a:solidFill>
                <a:latin typeface="Calibri"/>
                <a:ea typeface="Calibri"/>
                <a:cs typeface="Calibri"/>
                <a:sym typeface="Calibri"/>
              </a:rPr>
              <a:t>habitants vivant avec 400 m d'</a:t>
            </a:r>
            <a:r>
              <a:rPr b="0" i="0" lang="en-US" sz="2400" u="none" cap="none" strike="noStrike">
                <a:solidFill>
                  <a:schemeClr val="dk1"/>
                </a:solidFill>
                <a:latin typeface="Calibri"/>
                <a:ea typeface="Calibri"/>
                <a:cs typeface="Calibri"/>
                <a:sym typeface="Calibri"/>
              </a:rPr>
              <a:t>accès aux points de collecte des déchets solides et du recyclage par rapport à la</a:t>
            </a:r>
            <a:r>
              <a:rPr b="1" i="0" lang="en-US" sz="2400" u="none" cap="none" strike="noStrike">
                <a:solidFill>
                  <a:schemeClr val="dk1"/>
                </a:solidFill>
                <a:latin typeface="Calibri"/>
                <a:ea typeface="Calibri"/>
                <a:cs typeface="Calibri"/>
                <a:sym typeface="Calibri"/>
              </a:rPr>
              <a:t> population du quartier</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p:txBody>
      </p:sp>
      <p:sp>
        <p:nvSpPr>
          <p:cNvPr id="180" name="Google Shape;180;p11"/>
          <p:cNvSpPr txBox="1"/>
          <p:nvPr>
            <p:ph idx="12" type="sldNum"/>
          </p:nvPr>
        </p:nvSpPr>
        <p:spPr>
          <a:xfrm>
            <a:off x="7013570" y="649287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81" name="Google Shape;181;p11"/>
          <p:cNvSpPr txBox="1"/>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D.2.2- ACCÈS AUX POINTS DE COLLECTE DES DÉCHETS SOLIDES ET DE RECYCLAGE</a:t>
            </a:r>
            <a:endParaRPr b="1" sz="2800">
              <a:solidFill>
                <a:srgbClr val="7F7F7F"/>
              </a:solidFill>
              <a:latin typeface="Calibri"/>
              <a:ea typeface="Calibri"/>
              <a:cs typeface="Calibri"/>
              <a:sym typeface="Calibri"/>
            </a:endParaRPr>
          </a:p>
        </p:txBody>
      </p:sp>
      <p:pic>
        <p:nvPicPr>
          <p:cNvPr id="182" name="Google Shape;182;p11">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pSp>
        <p:nvGrpSpPr>
          <p:cNvPr id="183" name="Google Shape;183;p11"/>
          <p:cNvGrpSpPr/>
          <p:nvPr/>
        </p:nvGrpSpPr>
        <p:grpSpPr>
          <a:xfrm>
            <a:off x="6902148" y="5240931"/>
            <a:ext cx="1708751" cy="1124922"/>
            <a:chOff x="6902148" y="5240931"/>
            <a:chExt cx="1708751" cy="1124922"/>
          </a:xfrm>
        </p:grpSpPr>
        <p:pic>
          <p:nvPicPr>
            <p:cNvPr id="184" name="Google Shape;184;p11"/>
            <p:cNvPicPr preferRelativeResize="0"/>
            <p:nvPr/>
          </p:nvPicPr>
          <p:blipFill rotWithShape="1">
            <a:blip r:embed="rId5">
              <a:alphaModFix/>
            </a:blip>
            <a:srcRect b="0" l="0" r="0" t="0"/>
            <a:stretch/>
          </p:blipFill>
          <p:spPr>
            <a:xfrm>
              <a:off x="6902148" y="5240931"/>
              <a:ext cx="1701754" cy="1124922"/>
            </a:xfrm>
            <a:prstGeom prst="rect">
              <a:avLst/>
            </a:prstGeom>
            <a:noFill/>
            <a:ln>
              <a:noFill/>
            </a:ln>
          </p:spPr>
        </p:pic>
        <p:sp>
          <p:nvSpPr>
            <p:cNvPr id="185" name="Google Shape;185;p11"/>
            <p:cNvSpPr/>
            <p:nvPr/>
          </p:nvSpPr>
          <p:spPr>
            <a:xfrm>
              <a:off x="7013570" y="5605293"/>
              <a:ext cx="1597329"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u="sng">
                  <a:solidFill>
                    <a:srgbClr val="FF0000"/>
                  </a:solidFill>
                  <a:latin typeface="Calibri"/>
                  <a:ea typeface="Calibri"/>
                  <a:cs typeface="Calibri"/>
                  <a:sym typeface="Calibri"/>
                </a:rPr>
                <a:t>%</a:t>
              </a:r>
              <a:endParaRPr b="1" sz="2800" u="sng">
                <a:solidFill>
                  <a:srgbClr val="FF0000"/>
                </a:solidFill>
                <a:latin typeface="Calibri"/>
                <a:ea typeface="Calibri"/>
                <a:cs typeface="Calibri"/>
                <a:sym typeface="Calibri"/>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12"/>
          <p:cNvSpPr txBox="1"/>
          <p:nvPr>
            <p:ph idx="12" type="sldNum"/>
          </p:nvPr>
        </p:nvSpPr>
        <p:spPr>
          <a:xfrm>
            <a:off x="7010400" y="6535652"/>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92" name="Google Shape;192;p12"/>
          <p:cNvSpPr txBox="1"/>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D.2.2- ACCÈS AUX POINTS DE COLLECTE DES DÉCHETS SOLIDES ET DE RECYCLAGE</a:t>
            </a:r>
            <a:endParaRPr b="1" sz="2800">
              <a:solidFill>
                <a:srgbClr val="7F7F7F"/>
              </a:solidFill>
              <a:latin typeface="Calibri"/>
              <a:ea typeface="Calibri"/>
              <a:cs typeface="Calibri"/>
              <a:sym typeface="Calibri"/>
            </a:endParaRPr>
          </a:p>
        </p:txBody>
      </p:sp>
      <p:sp>
        <p:nvSpPr>
          <p:cNvPr id="193" name="Google Shape;193;p12"/>
          <p:cNvSpPr txBox="1"/>
          <p:nvPr/>
        </p:nvSpPr>
        <p:spPr>
          <a:xfrm>
            <a:off x="268224" y="811776"/>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194" name="Google Shape;194;p12"/>
          <p:cNvSpPr txBox="1"/>
          <p:nvPr/>
        </p:nvSpPr>
        <p:spPr>
          <a:xfrm>
            <a:off x="243150" y="1248528"/>
            <a:ext cx="8900850" cy="4911113"/>
          </a:xfrm>
          <a:prstGeom prst="rect">
            <a:avLst/>
          </a:prstGeom>
          <a:noFill/>
          <a:ln>
            <a:noFill/>
          </a:ln>
        </p:spPr>
        <p:txBody>
          <a:bodyPr anchorCtr="0" anchor="t" bIns="45700" lIns="91425" spcFirstLastPara="1" rIns="91425" wrap="square" tIns="45700">
            <a:noAutofit/>
          </a:bodyPr>
          <a:lstStyle/>
          <a:p>
            <a:pPr indent="-395288" lvl="0" marL="395288" marR="0" rtl="0" algn="l">
              <a:spcBef>
                <a:spcPts val="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Directive (UE) 2018/851 </a:t>
            </a:r>
            <a:r>
              <a:rPr lang="en-US" sz="2200">
                <a:solidFill>
                  <a:schemeClr val="dk1"/>
                </a:solidFill>
                <a:latin typeface="Calibri"/>
                <a:ea typeface="Calibri"/>
                <a:cs typeface="Calibri"/>
                <a:sym typeface="Calibri"/>
              </a:rPr>
              <a:t>du Parlement européen et du Conseil du 30 mai 2018 relative aux déchets. Bruxelles : Commission européenne. http://data.europa.eu/eli/dir/2018/851/oj</a:t>
            </a:r>
            <a:endParaRPr/>
          </a:p>
          <a:p>
            <a:pPr indent="-395288" lvl="0" marL="395288" marR="0" rtl="0" algn="l">
              <a:spcBef>
                <a:spcPts val="600"/>
              </a:spcBef>
              <a:spcAft>
                <a:spcPts val="0"/>
              </a:spcAft>
              <a:buClr>
                <a:schemeClr val="dk1"/>
              </a:buClr>
              <a:buSzPts val="2200"/>
              <a:buFont typeface="Arial"/>
              <a:buNone/>
            </a:pPr>
            <a:r>
              <a:t/>
            </a:r>
            <a:endParaRPr b="1" sz="2200">
              <a:solidFill>
                <a:schemeClr val="dk1"/>
              </a:solidFill>
              <a:latin typeface="Calibri"/>
              <a:ea typeface="Calibri"/>
              <a:cs typeface="Calibri"/>
              <a:sym typeface="Calibri"/>
            </a:endParaRPr>
          </a:p>
          <a:p>
            <a:pPr indent="-395288" lvl="0" marL="395288" marR="0" rtl="0" algn="l">
              <a:spcBef>
                <a:spcPts val="60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2014/955/ΕΕ </a:t>
            </a:r>
            <a:r>
              <a:rPr lang="en-US" sz="2200">
                <a:solidFill>
                  <a:schemeClr val="dk1"/>
                </a:solidFill>
                <a:latin typeface="Calibri"/>
                <a:ea typeface="Calibri"/>
                <a:cs typeface="Calibri"/>
                <a:sym typeface="Calibri"/>
              </a:rPr>
              <a:t>- Liste des déchets visés à l'article 7 de la directive 2008/98/CE http://data.europa.eu/eli/dec/2014/955/oj </a:t>
            </a:r>
            <a:endParaRPr sz="2200">
              <a:solidFill>
                <a:schemeClr val="dk1"/>
              </a:solidFill>
              <a:latin typeface="Calibri"/>
              <a:ea typeface="Calibri"/>
              <a:cs typeface="Calibri"/>
              <a:sym typeface="Calibri"/>
            </a:endParaRPr>
          </a:p>
          <a:p>
            <a:pPr indent="-395288" lvl="0" marL="395288" marR="0" rtl="0" algn="l">
              <a:spcBef>
                <a:spcPts val="60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a:p>
            <a:pPr indent="-395288" lvl="0" marL="395288" marR="0" rtl="0" algn="l">
              <a:spcBef>
                <a:spcPts val="60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CEE</a:t>
            </a:r>
            <a:r>
              <a:rPr lang="en-US" sz="2200">
                <a:solidFill>
                  <a:schemeClr val="dk1"/>
                </a:solidFill>
                <a:latin typeface="Calibri"/>
                <a:ea typeface="Calibri"/>
                <a:cs typeface="Calibri"/>
                <a:sym typeface="Calibri"/>
              </a:rPr>
              <a:t> - Méthodologie de collecte des indicateurs de performance clés pour des villes intelligentes et durables https://unece.org/DAM/hlm/documents/Publications/U4SSC-CollectionMethodologyforKPIfoSSC-2017.pdf</a:t>
            </a:r>
            <a:endParaRPr/>
          </a:p>
          <a:p>
            <a:pPr indent="-395288" lvl="0" marL="395288" marR="0" rtl="0" algn="l">
              <a:spcBef>
                <a:spcPts val="60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3"/>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a:t>
            </a:r>
            <a:r>
              <a:rPr b="1" i="0" lang="en-US" sz="3200" u="none" cap="none" strike="noStrike">
                <a:solidFill>
                  <a:srgbClr val="FF0000"/>
                </a:solidFill>
                <a:latin typeface="Calibri"/>
                <a:ea typeface="Calibri"/>
                <a:cs typeface="Calibri"/>
                <a:sym typeface="Calibri"/>
              </a:rPr>
              <a:t> </a:t>
            </a:r>
            <a:endParaRPr b="0" i="0" sz="3200" u="none" cap="none" strike="noStrike">
              <a:solidFill>
                <a:srgbClr val="FF0000"/>
              </a:solidFill>
              <a:latin typeface="Calibri"/>
              <a:ea typeface="Calibri"/>
              <a:cs typeface="Calibri"/>
              <a:sym typeface="Calibri"/>
            </a:endParaRPr>
          </a:p>
          <a:p>
            <a:pPr indent="0" lvl="0" marL="0" marR="0" rtl="0" algn="l">
              <a:spcBef>
                <a:spcPts val="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200" name="Google Shape;200;p13"/>
          <p:cNvSpPr txBox="1"/>
          <p:nvPr>
            <p:ph idx="12" type="sldNum"/>
          </p:nvPr>
        </p:nvSpPr>
        <p:spPr>
          <a:xfrm>
            <a:off x="7010400" y="6586493"/>
            <a:ext cx="2133600" cy="23732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01" name="Google Shape;201;p1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D.2.2- ACCÈS AUX POINTS DE COLLECTE DES DÉCHETS SOLIDES ET DE RECYCLAGE</a:t>
            </a:r>
            <a:endParaRPr b="1" i="0" sz="2800" u="none" cap="none" strike="noStrike">
              <a:solidFill>
                <a:srgbClr val="7F7F7F"/>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1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ACCÈS AUX POINTS DE COLLECTE DES DÉCHETS SOLIDES ET DE RECYCLAGE</a:t>
            </a:r>
            <a:endParaRPr sz="2800"/>
          </a:p>
        </p:txBody>
      </p:sp>
      <p:sp>
        <p:nvSpPr>
          <p:cNvPr id="207" name="Google Shape;207;p1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08" name="Google Shape;208;p14"/>
          <p:cNvSpPr txBox="1"/>
          <p:nvPr/>
        </p:nvSpPr>
        <p:spPr>
          <a:xfrm>
            <a:off x="457200" y="958293"/>
            <a:ext cx="8551333"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lang="en-US" sz="2000">
                <a:solidFill>
                  <a:schemeClr val="dk1"/>
                </a:solidFill>
                <a:latin typeface="Calibri"/>
                <a:ea typeface="Calibri"/>
                <a:cs typeface="Calibri"/>
                <a:sym typeface="Calibri"/>
              </a:rPr>
              <a:t>Dans un quartier existant, il y a 67 bâtiments résidentiels (couleur grise sur la carte) et 5 immeubles de bureaux (couleur jaune sur la carte). Il y a deux points avec des corbeilles (P1 et P2 sur la carte).</a:t>
            </a:r>
            <a:endParaRPr/>
          </a:p>
          <a:p>
            <a:pPr indent="0" lvl="0" marL="0" marR="0" rtl="0" algn="l">
              <a:spcBef>
                <a:spcPts val="180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p:txBody>
      </p:sp>
      <p:grpSp>
        <p:nvGrpSpPr>
          <p:cNvPr id="209" name="Google Shape;209;p14"/>
          <p:cNvGrpSpPr/>
          <p:nvPr/>
        </p:nvGrpSpPr>
        <p:grpSpPr>
          <a:xfrm>
            <a:off x="314960" y="4752462"/>
            <a:ext cx="8514080" cy="1145373"/>
            <a:chOff x="340512" y="3584452"/>
            <a:chExt cx="8514080" cy="1145373"/>
          </a:xfrm>
        </p:grpSpPr>
        <p:sp>
          <p:nvSpPr>
            <p:cNvPr id="210" name="Google Shape;210;p14"/>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Calculez le pourcentage de déchets solides collectés séparément et recyclés</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211" name="Google Shape;211;p14"/>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grpSp>
        <p:nvGrpSpPr>
          <p:cNvPr id="212" name="Google Shape;212;p14"/>
          <p:cNvGrpSpPr/>
          <p:nvPr/>
        </p:nvGrpSpPr>
        <p:grpSpPr>
          <a:xfrm>
            <a:off x="4974503" y="1629177"/>
            <a:ext cx="3783457" cy="3015976"/>
            <a:chOff x="583747" y="1353993"/>
            <a:chExt cx="7346950" cy="4679950"/>
          </a:xfrm>
        </p:grpSpPr>
        <p:pic>
          <p:nvPicPr>
            <p:cNvPr id="213" name="Google Shape;213;p14"/>
            <p:cNvPicPr preferRelativeResize="0"/>
            <p:nvPr/>
          </p:nvPicPr>
          <p:blipFill rotWithShape="1">
            <a:blip r:embed="rId4">
              <a:alphaModFix/>
            </a:blip>
            <a:srcRect b="0" l="0" r="0" t="0"/>
            <a:stretch/>
          </p:blipFill>
          <p:spPr>
            <a:xfrm>
              <a:off x="583747" y="1353993"/>
              <a:ext cx="7346950" cy="4679950"/>
            </a:xfrm>
            <a:prstGeom prst="rect">
              <a:avLst/>
            </a:prstGeom>
            <a:noFill/>
            <a:ln>
              <a:noFill/>
            </a:ln>
          </p:spPr>
        </p:pic>
        <p:pic>
          <p:nvPicPr>
            <p:cNvPr id="214" name="Google Shape;214;p14"/>
            <p:cNvPicPr preferRelativeResize="0"/>
            <p:nvPr/>
          </p:nvPicPr>
          <p:blipFill rotWithShape="1">
            <a:blip r:embed="rId5">
              <a:alphaModFix/>
            </a:blip>
            <a:srcRect b="0" l="0" r="0" t="0"/>
            <a:stretch/>
          </p:blipFill>
          <p:spPr>
            <a:xfrm>
              <a:off x="7132244" y="2557314"/>
              <a:ext cx="216000" cy="283368"/>
            </a:xfrm>
            <a:prstGeom prst="rect">
              <a:avLst/>
            </a:prstGeom>
            <a:noFill/>
            <a:ln>
              <a:noFill/>
            </a:ln>
          </p:spPr>
        </p:pic>
        <p:pic>
          <p:nvPicPr>
            <p:cNvPr id="215" name="Google Shape;215;p14"/>
            <p:cNvPicPr preferRelativeResize="0"/>
            <p:nvPr/>
          </p:nvPicPr>
          <p:blipFill rotWithShape="1">
            <a:blip r:embed="rId6">
              <a:alphaModFix/>
            </a:blip>
            <a:srcRect b="0" l="0" r="0" t="0"/>
            <a:stretch/>
          </p:blipFill>
          <p:spPr>
            <a:xfrm>
              <a:off x="6916244" y="2519786"/>
              <a:ext cx="216000" cy="283367"/>
            </a:xfrm>
            <a:prstGeom prst="rect">
              <a:avLst/>
            </a:prstGeom>
            <a:noFill/>
            <a:ln>
              <a:noFill/>
            </a:ln>
          </p:spPr>
        </p:pic>
        <p:pic>
          <p:nvPicPr>
            <p:cNvPr id="216" name="Google Shape;216;p14"/>
            <p:cNvPicPr preferRelativeResize="0"/>
            <p:nvPr/>
          </p:nvPicPr>
          <p:blipFill rotWithShape="1">
            <a:blip r:embed="rId7">
              <a:alphaModFix/>
            </a:blip>
            <a:srcRect b="0" l="0" r="0" t="0"/>
            <a:stretch/>
          </p:blipFill>
          <p:spPr>
            <a:xfrm>
              <a:off x="7348244" y="2602344"/>
              <a:ext cx="216000" cy="270293"/>
            </a:xfrm>
            <a:prstGeom prst="rect">
              <a:avLst/>
            </a:prstGeom>
            <a:noFill/>
            <a:ln>
              <a:noFill/>
            </a:ln>
          </p:spPr>
        </p:pic>
        <p:pic>
          <p:nvPicPr>
            <p:cNvPr id="217" name="Google Shape;217;p14"/>
            <p:cNvPicPr preferRelativeResize="0"/>
            <p:nvPr/>
          </p:nvPicPr>
          <p:blipFill rotWithShape="1">
            <a:blip r:embed="rId7">
              <a:alphaModFix/>
            </a:blip>
            <a:srcRect b="0" l="0" r="0" t="0"/>
            <a:stretch/>
          </p:blipFill>
          <p:spPr>
            <a:xfrm>
              <a:off x="1048257" y="3208131"/>
              <a:ext cx="216000" cy="270293"/>
            </a:xfrm>
            <a:prstGeom prst="rect">
              <a:avLst/>
            </a:prstGeom>
            <a:noFill/>
            <a:ln>
              <a:noFill/>
            </a:ln>
          </p:spPr>
        </p:pic>
        <p:sp>
          <p:nvSpPr>
            <p:cNvPr id="218" name="Google Shape;218;p14"/>
            <p:cNvSpPr/>
            <p:nvPr/>
          </p:nvSpPr>
          <p:spPr>
            <a:xfrm>
              <a:off x="7160449" y="2215774"/>
              <a:ext cx="42511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P1</a:t>
              </a:r>
              <a:endParaRPr b="1" sz="1800">
                <a:solidFill>
                  <a:schemeClr val="dk1"/>
                </a:solidFill>
                <a:latin typeface="Calibri"/>
                <a:ea typeface="Calibri"/>
                <a:cs typeface="Calibri"/>
                <a:sym typeface="Calibri"/>
              </a:endParaRPr>
            </a:p>
          </p:txBody>
        </p:sp>
        <p:sp>
          <p:nvSpPr>
            <p:cNvPr id="219" name="Google Shape;219;p14"/>
            <p:cNvSpPr/>
            <p:nvPr/>
          </p:nvSpPr>
          <p:spPr>
            <a:xfrm>
              <a:off x="583747" y="3101333"/>
              <a:ext cx="42511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P2</a:t>
              </a:r>
              <a:endParaRPr b="1" sz="1800">
                <a:solidFill>
                  <a:schemeClr val="dk1"/>
                </a:solidFill>
                <a:latin typeface="Calibri"/>
                <a:ea typeface="Calibri"/>
                <a:cs typeface="Calibri"/>
                <a:sym typeface="Calibri"/>
              </a:endParaRPr>
            </a:p>
          </p:txBody>
        </p:sp>
        <p:sp>
          <p:nvSpPr>
            <p:cNvPr id="220" name="Google Shape;220;p14"/>
            <p:cNvSpPr/>
            <p:nvPr/>
          </p:nvSpPr>
          <p:spPr>
            <a:xfrm>
              <a:off x="6982203" y="3650919"/>
              <a:ext cx="27443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a:p>
          </p:txBody>
        </p:sp>
        <p:sp>
          <p:nvSpPr>
            <p:cNvPr id="221" name="Google Shape;221;p14"/>
            <p:cNvSpPr/>
            <p:nvPr/>
          </p:nvSpPr>
          <p:spPr>
            <a:xfrm>
              <a:off x="6274245" y="3618309"/>
              <a:ext cx="27443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a:p>
          </p:txBody>
        </p:sp>
        <p:sp>
          <p:nvSpPr>
            <p:cNvPr id="222" name="Google Shape;222;p14"/>
            <p:cNvSpPr/>
            <p:nvPr/>
          </p:nvSpPr>
          <p:spPr>
            <a:xfrm>
              <a:off x="5938412" y="3618309"/>
              <a:ext cx="27443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a:p>
          </p:txBody>
        </p:sp>
        <p:sp>
          <p:nvSpPr>
            <p:cNvPr id="223" name="Google Shape;223;p14"/>
            <p:cNvSpPr/>
            <p:nvPr/>
          </p:nvSpPr>
          <p:spPr>
            <a:xfrm>
              <a:off x="4105353" y="5038209"/>
              <a:ext cx="364202"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sz="1400">
                <a:solidFill>
                  <a:schemeClr val="dk1"/>
                </a:solidFill>
                <a:latin typeface="Calibri"/>
                <a:ea typeface="Calibri"/>
                <a:cs typeface="Calibri"/>
                <a:sym typeface="Calibri"/>
              </a:endParaRPr>
            </a:p>
          </p:txBody>
        </p:sp>
        <p:sp>
          <p:nvSpPr>
            <p:cNvPr id="224" name="Google Shape;224;p14"/>
            <p:cNvSpPr/>
            <p:nvPr/>
          </p:nvSpPr>
          <p:spPr>
            <a:xfrm>
              <a:off x="6635642" y="4968112"/>
              <a:ext cx="364202"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sz="1400">
                <a:solidFill>
                  <a:schemeClr val="dk1"/>
                </a:solidFill>
                <a:latin typeface="Calibri"/>
                <a:ea typeface="Calibri"/>
                <a:cs typeface="Calibri"/>
                <a:sym typeface="Calibri"/>
              </a:endParaRPr>
            </a:p>
          </p:txBody>
        </p:sp>
        <p:sp>
          <p:nvSpPr>
            <p:cNvPr id="225" name="Google Shape;225;p14"/>
            <p:cNvSpPr/>
            <p:nvPr/>
          </p:nvSpPr>
          <p:spPr>
            <a:xfrm rot="-4950360">
              <a:off x="3443900" y="4819671"/>
              <a:ext cx="364202"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sz="1400">
                <a:solidFill>
                  <a:schemeClr val="dk1"/>
                </a:solidFill>
                <a:latin typeface="Calibri"/>
                <a:ea typeface="Calibri"/>
                <a:cs typeface="Calibri"/>
                <a:sym typeface="Calibri"/>
              </a:endParaRPr>
            </a:p>
          </p:txBody>
        </p:sp>
        <p:sp>
          <p:nvSpPr>
            <p:cNvPr id="226" name="Google Shape;226;p14"/>
            <p:cNvSpPr/>
            <p:nvPr/>
          </p:nvSpPr>
          <p:spPr>
            <a:xfrm>
              <a:off x="4364251" y="4374168"/>
              <a:ext cx="364202"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sz="1400">
                <a:solidFill>
                  <a:schemeClr val="dk1"/>
                </a:solidFill>
                <a:latin typeface="Calibri"/>
                <a:ea typeface="Calibri"/>
                <a:cs typeface="Calibri"/>
                <a:sym typeface="Calibri"/>
              </a:endParaRPr>
            </a:p>
          </p:txBody>
        </p:sp>
        <p:sp>
          <p:nvSpPr>
            <p:cNvPr id="227" name="Google Shape;227;p14"/>
            <p:cNvSpPr/>
            <p:nvPr/>
          </p:nvSpPr>
          <p:spPr>
            <a:xfrm>
              <a:off x="4374293" y="3987641"/>
              <a:ext cx="364202"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sz="1400">
                <a:solidFill>
                  <a:schemeClr val="dk1"/>
                </a:solidFill>
                <a:latin typeface="Calibri"/>
                <a:ea typeface="Calibri"/>
                <a:cs typeface="Calibri"/>
                <a:sym typeface="Calibri"/>
              </a:endParaRPr>
            </a:p>
          </p:txBody>
        </p:sp>
        <p:sp>
          <p:nvSpPr>
            <p:cNvPr id="228" name="Google Shape;228;p14"/>
            <p:cNvSpPr/>
            <p:nvPr/>
          </p:nvSpPr>
          <p:spPr>
            <a:xfrm>
              <a:off x="3808754" y="3913177"/>
              <a:ext cx="364202"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sz="1400">
                <a:solidFill>
                  <a:schemeClr val="dk1"/>
                </a:solidFill>
                <a:latin typeface="Calibri"/>
                <a:ea typeface="Calibri"/>
                <a:cs typeface="Calibri"/>
                <a:sym typeface="Calibri"/>
              </a:endParaRPr>
            </a:p>
          </p:txBody>
        </p:sp>
        <p:sp>
          <p:nvSpPr>
            <p:cNvPr id="229" name="Google Shape;229;p14"/>
            <p:cNvSpPr/>
            <p:nvPr/>
          </p:nvSpPr>
          <p:spPr>
            <a:xfrm>
              <a:off x="4548689" y="3425200"/>
              <a:ext cx="364202"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sz="1400">
                <a:solidFill>
                  <a:schemeClr val="dk1"/>
                </a:solidFill>
                <a:latin typeface="Calibri"/>
                <a:ea typeface="Calibri"/>
                <a:cs typeface="Calibri"/>
                <a:sym typeface="Calibri"/>
              </a:endParaRPr>
            </a:p>
          </p:txBody>
        </p:sp>
        <p:sp>
          <p:nvSpPr>
            <p:cNvPr id="230" name="Google Shape;230;p14"/>
            <p:cNvSpPr/>
            <p:nvPr/>
          </p:nvSpPr>
          <p:spPr>
            <a:xfrm>
              <a:off x="6037328" y="2661469"/>
              <a:ext cx="27443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a:p>
          </p:txBody>
        </p:sp>
        <p:sp>
          <p:nvSpPr>
            <p:cNvPr id="231" name="Google Shape;231;p14"/>
            <p:cNvSpPr/>
            <p:nvPr/>
          </p:nvSpPr>
          <p:spPr>
            <a:xfrm>
              <a:off x="6766203" y="2916667"/>
              <a:ext cx="27443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a:p>
          </p:txBody>
        </p:sp>
        <p:sp>
          <p:nvSpPr>
            <p:cNvPr id="232" name="Google Shape;232;p14"/>
            <p:cNvSpPr/>
            <p:nvPr/>
          </p:nvSpPr>
          <p:spPr>
            <a:xfrm>
              <a:off x="1984380" y="1997365"/>
              <a:ext cx="27443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a:p>
          </p:txBody>
        </p:sp>
        <p:sp>
          <p:nvSpPr>
            <p:cNvPr id="233" name="Google Shape;233;p14"/>
            <p:cNvSpPr/>
            <p:nvPr/>
          </p:nvSpPr>
          <p:spPr>
            <a:xfrm>
              <a:off x="3744561" y="2319938"/>
              <a:ext cx="27443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a:p>
          </p:txBody>
        </p:sp>
        <p:sp>
          <p:nvSpPr>
            <p:cNvPr id="234" name="Google Shape;234;p14"/>
            <p:cNvSpPr/>
            <p:nvPr/>
          </p:nvSpPr>
          <p:spPr>
            <a:xfrm>
              <a:off x="1743613" y="3544859"/>
              <a:ext cx="27443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a:p>
          </p:txBody>
        </p:sp>
        <p:sp>
          <p:nvSpPr>
            <p:cNvPr id="235" name="Google Shape;235;p14"/>
            <p:cNvSpPr/>
            <p:nvPr/>
          </p:nvSpPr>
          <p:spPr>
            <a:xfrm>
              <a:off x="1343606" y="3971489"/>
              <a:ext cx="27273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a:p>
          </p:txBody>
        </p:sp>
        <p:sp>
          <p:nvSpPr>
            <p:cNvPr id="236" name="Google Shape;236;p14"/>
            <p:cNvSpPr/>
            <p:nvPr/>
          </p:nvSpPr>
          <p:spPr>
            <a:xfrm>
              <a:off x="2209914" y="4610125"/>
              <a:ext cx="27443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a:p>
          </p:txBody>
        </p:sp>
        <p:sp>
          <p:nvSpPr>
            <p:cNvPr id="237" name="Google Shape;237;p14"/>
            <p:cNvSpPr/>
            <p:nvPr/>
          </p:nvSpPr>
          <p:spPr>
            <a:xfrm>
              <a:off x="1329933" y="4425459"/>
              <a:ext cx="27443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a:p>
          </p:txBody>
        </p:sp>
        <p:sp>
          <p:nvSpPr>
            <p:cNvPr id="238" name="Google Shape;238;p14"/>
            <p:cNvSpPr/>
            <p:nvPr/>
          </p:nvSpPr>
          <p:spPr>
            <a:xfrm>
              <a:off x="5244944" y="4482396"/>
              <a:ext cx="27443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a:p>
          </p:txBody>
        </p:sp>
        <p:sp>
          <p:nvSpPr>
            <p:cNvPr id="239" name="Google Shape;239;p14"/>
            <p:cNvSpPr/>
            <p:nvPr/>
          </p:nvSpPr>
          <p:spPr>
            <a:xfrm>
              <a:off x="5192025" y="4840957"/>
              <a:ext cx="27443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endParaRPr/>
            </a:p>
          </p:txBody>
        </p:sp>
      </p:grpSp>
      <p:sp>
        <p:nvSpPr>
          <p:cNvPr id="240" name="Google Shape;240;p14"/>
          <p:cNvSpPr/>
          <p:nvPr/>
        </p:nvSpPr>
        <p:spPr>
          <a:xfrm>
            <a:off x="452572" y="2063463"/>
            <a:ext cx="3784209" cy="224676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2000">
                <a:solidFill>
                  <a:schemeClr val="dk1"/>
                </a:solidFill>
                <a:latin typeface="Calibri"/>
                <a:ea typeface="Calibri"/>
                <a:cs typeface="Calibri"/>
                <a:sym typeface="Calibri"/>
              </a:rPr>
              <a:t>Bâtiments résidentiels </a:t>
            </a:r>
            <a:endParaRPr sz="2000">
              <a:solidFill>
                <a:schemeClr val="dk1"/>
              </a:solidFill>
              <a:latin typeface="Calibri"/>
              <a:ea typeface="Calibri"/>
              <a:cs typeface="Calibri"/>
              <a:sym typeface="Calibri"/>
            </a:endParaRPr>
          </a:p>
          <a:p>
            <a:pPr indent="0" lvl="0" marL="0" marR="0" rtl="0" algn="just">
              <a:spcBef>
                <a:spcPts val="0"/>
              </a:spcBef>
              <a:spcAft>
                <a:spcPts val="0"/>
              </a:spcAft>
              <a:buNone/>
            </a:pPr>
            <a:r>
              <a:rPr lang="en-US" sz="2000">
                <a:solidFill>
                  <a:schemeClr val="dk1"/>
                </a:solidFill>
                <a:latin typeface="Calibri"/>
                <a:ea typeface="Calibri"/>
                <a:cs typeface="Calibri"/>
                <a:sym typeface="Calibri"/>
              </a:rPr>
              <a:t>47 maisons unifamiliales de 4 occupants chacune, </a:t>
            </a:r>
            <a:endParaRPr/>
          </a:p>
          <a:p>
            <a:pPr indent="0" lvl="0" marL="0" marR="0" rtl="0" algn="just">
              <a:spcBef>
                <a:spcPts val="0"/>
              </a:spcBef>
              <a:spcAft>
                <a:spcPts val="0"/>
              </a:spcAft>
              <a:buNone/>
            </a:pPr>
            <a:r>
              <a:rPr lang="en-US" sz="2000">
                <a:solidFill>
                  <a:schemeClr val="dk1"/>
                </a:solidFill>
                <a:latin typeface="Calibri"/>
                <a:ea typeface="Calibri"/>
                <a:cs typeface="Calibri"/>
                <a:sym typeface="Calibri"/>
              </a:rPr>
              <a:t>13 bâtiments de 8 occupants (indiqués par « * » sur la carte) et </a:t>
            </a:r>
            <a:endParaRPr/>
          </a:p>
          <a:p>
            <a:pPr indent="0" lvl="0" marL="0" marR="0" rtl="0" algn="just">
              <a:spcBef>
                <a:spcPts val="0"/>
              </a:spcBef>
              <a:spcAft>
                <a:spcPts val="0"/>
              </a:spcAft>
              <a:buNone/>
            </a:pPr>
            <a:r>
              <a:rPr lang="en-US" sz="2000">
                <a:solidFill>
                  <a:schemeClr val="dk1"/>
                </a:solidFill>
                <a:latin typeface="Calibri"/>
                <a:ea typeface="Calibri"/>
                <a:cs typeface="Calibri"/>
                <a:sym typeface="Calibri"/>
              </a:rPr>
              <a:t>7 bâtiments de 12 occupants (indiqués par «**» sur la carte)  </a:t>
            </a:r>
            <a:endParaRPr sz="20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15"/>
          <p:cNvSpPr txBox="1"/>
          <p:nvPr>
            <p:ph idx="12" type="sldNum"/>
          </p:nvPr>
        </p:nvSpPr>
        <p:spPr>
          <a:xfrm>
            <a:off x="7010400" y="6578825"/>
            <a:ext cx="2133600" cy="2532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47" name="Google Shape;247;p15"/>
          <p:cNvSpPr txBox="1"/>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D.2.2- ACCÈS AUX POINTS DE COLLECTE DES DÉCHETS SOLIDES ET DE RECYCLAGE</a:t>
            </a:r>
            <a:endParaRPr b="1" sz="2800">
              <a:solidFill>
                <a:srgbClr val="7F7F7F"/>
              </a:solidFill>
              <a:latin typeface="Calibri"/>
              <a:ea typeface="Calibri"/>
              <a:cs typeface="Calibri"/>
              <a:sym typeface="Calibri"/>
            </a:endParaRPr>
          </a:p>
        </p:txBody>
      </p:sp>
      <p:sp>
        <p:nvSpPr>
          <p:cNvPr id="248" name="Google Shape;248;p15"/>
          <p:cNvSpPr/>
          <p:nvPr/>
        </p:nvSpPr>
        <p:spPr>
          <a:xfrm>
            <a:off x="184052" y="820521"/>
            <a:ext cx="2851247"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sp>
        <p:nvSpPr>
          <p:cNvPr id="249" name="Google Shape;249;p15"/>
          <p:cNvSpPr/>
          <p:nvPr/>
        </p:nvSpPr>
        <p:spPr>
          <a:xfrm>
            <a:off x="635000" y="1370870"/>
            <a:ext cx="8322733" cy="116955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Non pris en compte  </a:t>
            </a:r>
            <a:endParaRPr/>
          </a:p>
          <a:p>
            <a:pPr indent="0" lvl="0" marL="0" marR="0" rtl="0" algn="l">
              <a:spcBef>
                <a:spcPts val="600"/>
              </a:spcBef>
              <a:spcAft>
                <a:spcPts val="0"/>
              </a:spcAft>
              <a:buNone/>
            </a:pPr>
            <a:r>
              <a:rPr b="1" lang="en-US" sz="2000">
                <a:solidFill>
                  <a:schemeClr val="dk1"/>
                </a:solidFill>
                <a:latin typeface="Calibri"/>
                <a:ea typeface="Calibri"/>
                <a:cs typeface="Calibri"/>
                <a:sym typeface="Calibri"/>
              </a:rPr>
              <a:t>Des bâtiments jaunes, puisqu'ils ne sont pas résidentiels</a:t>
            </a:r>
            <a:endParaRPr/>
          </a:p>
          <a:p>
            <a:pPr indent="0" lvl="0" marL="0" marR="0" rtl="0" algn="l">
              <a:spcBef>
                <a:spcPts val="600"/>
              </a:spcBef>
              <a:spcAft>
                <a:spcPts val="0"/>
              </a:spcAft>
              <a:buNone/>
            </a:pPr>
            <a:r>
              <a:rPr b="1" lang="en-US" sz="2000">
                <a:solidFill>
                  <a:schemeClr val="dk1"/>
                </a:solidFill>
                <a:latin typeface="Calibri"/>
                <a:ea typeface="Calibri"/>
                <a:cs typeface="Calibri"/>
                <a:sym typeface="Calibri"/>
              </a:rPr>
              <a:t>Point de recyclage P1, puisqu'il n'y a qu'une seule corbeille pour tous les matériaux recyclés</a:t>
            </a:r>
            <a:endParaRPr/>
          </a:p>
        </p:txBody>
      </p:sp>
      <p:pic>
        <p:nvPicPr>
          <p:cNvPr id="250" name="Google Shape;250;p15"/>
          <p:cNvPicPr preferRelativeResize="0"/>
          <p:nvPr/>
        </p:nvPicPr>
        <p:blipFill rotWithShape="1">
          <a:blip r:embed="rId3">
            <a:alphaModFix/>
          </a:blip>
          <a:srcRect b="0" l="0" r="0" t="0"/>
          <a:stretch/>
        </p:blipFill>
        <p:spPr>
          <a:xfrm>
            <a:off x="184052" y="1370870"/>
            <a:ext cx="378512" cy="368806"/>
          </a:xfrm>
          <a:prstGeom prst="rect">
            <a:avLst/>
          </a:prstGeom>
          <a:noFill/>
          <a:ln>
            <a:noFill/>
          </a:ln>
        </p:spPr>
      </p:pic>
      <p:sp>
        <p:nvSpPr>
          <p:cNvPr id="251" name="Google Shape;251;p15"/>
          <p:cNvSpPr/>
          <p:nvPr/>
        </p:nvSpPr>
        <p:spPr>
          <a:xfrm>
            <a:off x="327367" y="2838883"/>
            <a:ext cx="2583336" cy="258532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Calculez la distance de marche de l'entrée de chaque bâtiment résidentiel à partir du point de recyclage P1. Les bâtiments dont la distance de marche est supérieure à 400 m sont marqués de la zone ombrée bleue </a:t>
            </a:r>
            <a:endParaRPr sz="1800">
              <a:solidFill>
                <a:schemeClr val="dk1"/>
              </a:solidFill>
              <a:latin typeface="Calibri"/>
              <a:ea typeface="Calibri"/>
              <a:cs typeface="Calibri"/>
              <a:sym typeface="Calibri"/>
            </a:endParaRPr>
          </a:p>
        </p:txBody>
      </p:sp>
      <p:grpSp>
        <p:nvGrpSpPr>
          <p:cNvPr id="252" name="Google Shape;252;p15"/>
          <p:cNvGrpSpPr/>
          <p:nvPr/>
        </p:nvGrpSpPr>
        <p:grpSpPr>
          <a:xfrm>
            <a:off x="2944185" y="2794949"/>
            <a:ext cx="6013547" cy="3352771"/>
            <a:chOff x="583747" y="1353993"/>
            <a:chExt cx="7346950" cy="4679950"/>
          </a:xfrm>
        </p:grpSpPr>
        <p:pic>
          <p:nvPicPr>
            <p:cNvPr id="253" name="Google Shape;253;p15"/>
            <p:cNvPicPr preferRelativeResize="0"/>
            <p:nvPr/>
          </p:nvPicPr>
          <p:blipFill rotWithShape="1">
            <a:blip r:embed="rId4">
              <a:alphaModFix/>
            </a:blip>
            <a:srcRect b="0" l="0" r="0" t="0"/>
            <a:stretch/>
          </p:blipFill>
          <p:spPr>
            <a:xfrm>
              <a:off x="583747" y="1353993"/>
              <a:ext cx="7346950" cy="4679950"/>
            </a:xfrm>
            <a:prstGeom prst="rect">
              <a:avLst/>
            </a:prstGeom>
            <a:noFill/>
            <a:ln>
              <a:noFill/>
            </a:ln>
          </p:spPr>
        </p:pic>
        <p:sp>
          <p:nvSpPr>
            <p:cNvPr id="254" name="Google Shape;254;p15"/>
            <p:cNvSpPr/>
            <p:nvPr/>
          </p:nvSpPr>
          <p:spPr>
            <a:xfrm>
              <a:off x="1264257" y="3415085"/>
              <a:ext cx="1610140" cy="1701579"/>
            </a:xfrm>
            <a:custGeom>
              <a:rect b="b" l="l" r="r" t="t"/>
              <a:pathLst>
                <a:path extrusionOk="0" h="1701579" w="1610140">
                  <a:moveTo>
                    <a:pt x="39757" y="0"/>
                  </a:moveTo>
                  <a:lnTo>
                    <a:pt x="405517" y="35781"/>
                  </a:lnTo>
                  <a:lnTo>
                    <a:pt x="353833" y="532738"/>
                  </a:lnTo>
                  <a:lnTo>
                    <a:pt x="679837" y="596348"/>
                  </a:lnTo>
                  <a:lnTo>
                    <a:pt x="628153" y="890546"/>
                  </a:lnTo>
                  <a:lnTo>
                    <a:pt x="1610140" y="1061499"/>
                  </a:lnTo>
                  <a:lnTo>
                    <a:pt x="1478943" y="1701579"/>
                  </a:lnTo>
                  <a:lnTo>
                    <a:pt x="0" y="1415332"/>
                  </a:lnTo>
                  <a:lnTo>
                    <a:pt x="39757" y="0"/>
                  </a:lnTo>
                  <a:close/>
                </a:path>
              </a:pathLst>
            </a:custGeom>
            <a:solidFill>
              <a:srgbClr val="B7CCE4">
                <a:alpha val="22745"/>
              </a:srgbClr>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55" name="Google Shape;255;p15"/>
            <p:cNvPicPr preferRelativeResize="0"/>
            <p:nvPr/>
          </p:nvPicPr>
          <p:blipFill rotWithShape="1">
            <a:blip r:embed="rId5">
              <a:alphaModFix/>
            </a:blip>
            <a:srcRect b="0" l="0" r="0" t="0"/>
            <a:stretch/>
          </p:blipFill>
          <p:spPr>
            <a:xfrm>
              <a:off x="7132244" y="2557314"/>
              <a:ext cx="216000" cy="283368"/>
            </a:xfrm>
            <a:prstGeom prst="rect">
              <a:avLst/>
            </a:prstGeom>
            <a:noFill/>
            <a:ln>
              <a:noFill/>
            </a:ln>
          </p:spPr>
        </p:pic>
        <p:pic>
          <p:nvPicPr>
            <p:cNvPr id="256" name="Google Shape;256;p15"/>
            <p:cNvPicPr preferRelativeResize="0"/>
            <p:nvPr/>
          </p:nvPicPr>
          <p:blipFill rotWithShape="1">
            <a:blip r:embed="rId6">
              <a:alphaModFix/>
            </a:blip>
            <a:srcRect b="0" l="0" r="0" t="0"/>
            <a:stretch/>
          </p:blipFill>
          <p:spPr>
            <a:xfrm>
              <a:off x="6916244" y="2519786"/>
              <a:ext cx="216000" cy="283367"/>
            </a:xfrm>
            <a:prstGeom prst="rect">
              <a:avLst/>
            </a:prstGeom>
            <a:noFill/>
            <a:ln>
              <a:noFill/>
            </a:ln>
          </p:spPr>
        </p:pic>
        <p:pic>
          <p:nvPicPr>
            <p:cNvPr id="257" name="Google Shape;257;p15"/>
            <p:cNvPicPr preferRelativeResize="0"/>
            <p:nvPr/>
          </p:nvPicPr>
          <p:blipFill rotWithShape="1">
            <a:blip r:embed="rId7">
              <a:alphaModFix/>
            </a:blip>
            <a:srcRect b="0" l="0" r="0" t="0"/>
            <a:stretch/>
          </p:blipFill>
          <p:spPr>
            <a:xfrm>
              <a:off x="7348244" y="2602344"/>
              <a:ext cx="216000" cy="270293"/>
            </a:xfrm>
            <a:prstGeom prst="rect">
              <a:avLst/>
            </a:prstGeom>
            <a:noFill/>
            <a:ln>
              <a:noFill/>
            </a:ln>
          </p:spPr>
        </p:pic>
        <p:pic>
          <p:nvPicPr>
            <p:cNvPr id="258" name="Google Shape;258;p15"/>
            <p:cNvPicPr preferRelativeResize="0"/>
            <p:nvPr/>
          </p:nvPicPr>
          <p:blipFill rotWithShape="1">
            <a:blip r:embed="rId7">
              <a:alphaModFix/>
            </a:blip>
            <a:srcRect b="0" l="0" r="0" t="0"/>
            <a:stretch/>
          </p:blipFill>
          <p:spPr>
            <a:xfrm>
              <a:off x="1048257" y="3208131"/>
              <a:ext cx="216000" cy="270293"/>
            </a:xfrm>
            <a:prstGeom prst="rect">
              <a:avLst/>
            </a:prstGeom>
            <a:noFill/>
            <a:ln>
              <a:noFill/>
            </a:ln>
          </p:spPr>
        </p:pic>
        <p:sp>
          <p:nvSpPr>
            <p:cNvPr id="259" name="Google Shape;259;p15"/>
            <p:cNvSpPr/>
            <p:nvPr/>
          </p:nvSpPr>
          <p:spPr>
            <a:xfrm>
              <a:off x="7160449" y="2215774"/>
              <a:ext cx="42030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P1</a:t>
              </a:r>
              <a:endParaRPr sz="1800">
                <a:solidFill>
                  <a:schemeClr val="dk1"/>
                </a:solidFill>
                <a:latin typeface="Calibri"/>
                <a:ea typeface="Calibri"/>
                <a:cs typeface="Calibri"/>
                <a:sym typeface="Calibri"/>
              </a:endParaRPr>
            </a:p>
          </p:txBody>
        </p:sp>
        <p:sp>
          <p:nvSpPr>
            <p:cNvPr id="260" name="Google Shape;260;p15"/>
            <p:cNvSpPr/>
            <p:nvPr/>
          </p:nvSpPr>
          <p:spPr>
            <a:xfrm>
              <a:off x="583747" y="3101333"/>
              <a:ext cx="42030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P2</a:t>
              </a:r>
              <a:endParaRPr sz="1800">
                <a:solidFill>
                  <a:schemeClr val="dk1"/>
                </a:solidFill>
                <a:latin typeface="Calibri"/>
                <a:ea typeface="Calibri"/>
                <a:cs typeface="Calibri"/>
                <a:sym typeface="Calibri"/>
              </a:endParaRPr>
            </a:p>
          </p:txBody>
        </p:sp>
        <p:sp>
          <p:nvSpPr>
            <p:cNvPr id="261" name="Google Shape;261;p15"/>
            <p:cNvSpPr/>
            <p:nvPr/>
          </p:nvSpPr>
          <p:spPr>
            <a:xfrm>
              <a:off x="6982203" y="3650919"/>
              <a:ext cx="3000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262" name="Google Shape;262;p15"/>
            <p:cNvSpPr/>
            <p:nvPr/>
          </p:nvSpPr>
          <p:spPr>
            <a:xfrm>
              <a:off x="6274245" y="3618309"/>
              <a:ext cx="3000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263" name="Google Shape;263;p15"/>
            <p:cNvSpPr/>
            <p:nvPr/>
          </p:nvSpPr>
          <p:spPr>
            <a:xfrm>
              <a:off x="5938412" y="3618309"/>
              <a:ext cx="3000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264" name="Google Shape;264;p15"/>
            <p:cNvSpPr/>
            <p:nvPr/>
          </p:nvSpPr>
          <p:spPr>
            <a:xfrm>
              <a:off x="4105353" y="5038209"/>
              <a:ext cx="41549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sp>
          <p:nvSpPr>
            <p:cNvPr id="265" name="Google Shape;265;p15"/>
            <p:cNvSpPr/>
            <p:nvPr/>
          </p:nvSpPr>
          <p:spPr>
            <a:xfrm>
              <a:off x="6635642" y="4968112"/>
              <a:ext cx="41549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sp>
          <p:nvSpPr>
            <p:cNvPr id="266" name="Google Shape;266;p15"/>
            <p:cNvSpPr/>
            <p:nvPr/>
          </p:nvSpPr>
          <p:spPr>
            <a:xfrm rot="-4950360">
              <a:off x="3418252" y="4788894"/>
              <a:ext cx="41549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sp>
          <p:nvSpPr>
            <p:cNvPr id="267" name="Google Shape;267;p15"/>
            <p:cNvSpPr/>
            <p:nvPr/>
          </p:nvSpPr>
          <p:spPr>
            <a:xfrm>
              <a:off x="4364251" y="4374168"/>
              <a:ext cx="41549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sp>
          <p:nvSpPr>
            <p:cNvPr id="268" name="Google Shape;268;p15"/>
            <p:cNvSpPr/>
            <p:nvPr/>
          </p:nvSpPr>
          <p:spPr>
            <a:xfrm>
              <a:off x="4374293" y="3987641"/>
              <a:ext cx="41549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sp>
          <p:nvSpPr>
            <p:cNvPr id="269" name="Google Shape;269;p15"/>
            <p:cNvSpPr/>
            <p:nvPr/>
          </p:nvSpPr>
          <p:spPr>
            <a:xfrm>
              <a:off x="3808754" y="3913177"/>
              <a:ext cx="41549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sp>
          <p:nvSpPr>
            <p:cNvPr id="270" name="Google Shape;270;p15"/>
            <p:cNvSpPr/>
            <p:nvPr/>
          </p:nvSpPr>
          <p:spPr>
            <a:xfrm>
              <a:off x="4548689" y="3425200"/>
              <a:ext cx="41549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sp>
          <p:nvSpPr>
            <p:cNvPr id="271" name="Google Shape;271;p15"/>
            <p:cNvSpPr/>
            <p:nvPr/>
          </p:nvSpPr>
          <p:spPr>
            <a:xfrm>
              <a:off x="6037328" y="2661469"/>
              <a:ext cx="3000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272" name="Google Shape;272;p15"/>
            <p:cNvSpPr/>
            <p:nvPr/>
          </p:nvSpPr>
          <p:spPr>
            <a:xfrm>
              <a:off x="6766203" y="2916667"/>
              <a:ext cx="3000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273" name="Google Shape;273;p15"/>
            <p:cNvSpPr/>
            <p:nvPr/>
          </p:nvSpPr>
          <p:spPr>
            <a:xfrm>
              <a:off x="1984380" y="1997365"/>
              <a:ext cx="3000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274" name="Google Shape;274;p15"/>
            <p:cNvSpPr/>
            <p:nvPr/>
          </p:nvSpPr>
          <p:spPr>
            <a:xfrm>
              <a:off x="3744561" y="2319938"/>
              <a:ext cx="3000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275" name="Google Shape;275;p15"/>
            <p:cNvSpPr/>
            <p:nvPr/>
          </p:nvSpPr>
          <p:spPr>
            <a:xfrm>
              <a:off x="1743613" y="3544859"/>
              <a:ext cx="3000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276" name="Google Shape;276;p15"/>
            <p:cNvSpPr/>
            <p:nvPr/>
          </p:nvSpPr>
          <p:spPr>
            <a:xfrm>
              <a:off x="1343606" y="3971489"/>
              <a:ext cx="27273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277" name="Google Shape;277;p15"/>
            <p:cNvSpPr/>
            <p:nvPr/>
          </p:nvSpPr>
          <p:spPr>
            <a:xfrm>
              <a:off x="2209914" y="4610125"/>
              <a:ext cx="3000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278" name="Google Shape;278;p15"/>
            <p:cNvSpPr/>
            <p:nvPr/>
          </p:nvSpPr>
          <p:spPr>
            <a:xfrm>
              <a:off x="1329933" y="4425459"/>
              <a:ext cx="3000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279" name="Google Shape;279;p15"/>
            <p:cNvSpPr/>
            <p:nvPr/>
          </p:nvSpPr>
          <p:spPr>
            <a:xfrm>
              <a:off x="5244944" y="4482396"/>
              <a:ext cx="3000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280" name="Google Shape;280;p15"/>
            <p:cNvSpPr/>
            <p:nvPr/>
          </p:nvSpPr>
          <p:spPr>
            <a:xfrm>
              <a:off x="5192025" y="4840957"/>
              <a:ext cx="3000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16"/>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86" name="Google Shape;286;p16"/>
          <p:cNvSpPr txBox="1"/>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D.2.2- ACCÈS AUX POINTS DE COLLECTE DES DÉCHETS SOLIDES ET DE RECYCLAGE</a:t>
            </a:r>
            <a:endParaRPr b="1" sz="2800">
              <a:solidFill>
                <a:srgbClr val="7F7F7F"/>
              </a:solidFill>
              <a:latin typeface="Calibri"/>
              <a:ea typeface="Calibri"/>
              <a:cs typeface="Calibri"/>
              <a:sym typeface="Calibri"/>
            </a:endParaRPr>
          </a:p>
        </p:txBody>
      </p:sp>
      <p:sp>
        <p:nvSpPr>
          <p:cNvPr id="287" name="Google Shape;287;p16"/>
          <p:cNvSpPr txBox="1"/>
          <p:nvPr/>
        </p:nvSpPr>
        <p:spPr>
          <a:xfrm>
            <a:off x="147918" y="1016056"/>
            <a:ext cx="7939501" cy="43570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Calculer les </a:t>
            </a:r>
            <a:r>
              <a:rPr b="1" lang="en-US" sz="2400">
                <a:solidFill>
                  <a:schemeClr val="dk1"/>
                </a:solidFill>
                <a:latin typeface="Calibri"/>
                <a:ea typeface="Calibri"/>
                <a:cs typeface="Calibri"/>
                <a:sym typeface="Calibri"/>
              </a:rPr>
              <a:t>habitants vivant à moins de 400m de P1</a:t>
            </a:r>
            <a:r>
              <a:rPr lang="en-US"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1200"/>
              <a:buFont typeface="Arial"/>
              <a:buNone/>
            </a:pPr>
            <a:r>
              <a:t/>
            </a:r>
            <a:endParaRPr sz="12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2400"/>
              <a:buFont typeface="Arial"/>
              <a:buNone/>
            </a:pPr>
            <a:r>
              <a:rPr lang="en-US" sz="2400">
                <a:solidFill>
                  <a:schemeClr val="dk1"/>
                </a:solidFill>
                <a:latin typeface="Calibri"/>
                <a:ea typeface="Calibri"/>
                <a:cs typeface="Calibri"/>
                <a:sym typeface="Calibri"/>
              </a:rPr>
              <a:t>	(43 * 4) + (10 * 8) + (7 * 12) = 336 </a:t>
            </a:r>
            <a:r>
              <a:rPr lang="en-US" sz="2400">
                <a:solidFill>
                  <a:srgbClr val="000000"/>
                </a:solidFill>
                <a:latin typeface="Calibri"/>
                <a:ea typeface="Calibri"/>
                <a:cs typeface="Calibri"/>
                <a:sym typeface="Calibri"/>
              </a:rPr>
              <a:t>occupants</a:t>
            </a:r>
            <a:endParaRPr b="1" sz="24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2400"/>
              <a:buFont typeface="Arial"/>
              <a:buNone/>
            </a:pPr>
            <a:r>
              <a:t/>
            </a:r>
            <a:endParaRPr b="1" sz="24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2400"/>
              <a:buFont typeface="Arial"/>
              <a:buNone/>
            </a:pPr>
            <a:r>
              <a:rPr lang="en-US" sz="2400">
                <a:solidFill>
                  <a:schemeClr val="dk1"/>
                </a:solidFill>
                <a:latin typeface="Calibri"/>
                <a:ea typeface="Calibri"/>
                <a:cs typeface="Calibri"/>
                <a:sym typeface="Calibri"/>
              </a:rPr>
              <a:t>Calculer la</a:t>
            </a:r>
            <a:r>
              <a:rPr b="1" lang="en-US" sz="2400">
                <a:solidFill>
                  <a:schemeClr val="dk1"/>
                </a:solidFill>
                <a:latin typeface="Calibri"/>
                <a:ea typeface="Calibri"/>
                <a:cs typeface="Calibri"/>
                <a:sym typeface="Calibri"/>
              </a:rPr>
              <a:t> population du quartier</a:t>
            </a:r>
            <a:r>
              <a:rPr lang="en-US"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1400"/>
              <a:buFont typeface="Arial"/>
              <a:buNone/>
            </a:pPr>
            <a:r>
              <a:t/>
            </a:r>
            <a:endParaRPr sz="14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2400"/>
              <a:buFont typeface="Arial"/>
              <a:buNone/>
            </a:pPr>
            <a:r>
              <a:rPr lang="en-US" sz="2400">
                <a:solidFill>
                  <a:schemeClr val="dk1"/>
                </a:solidFill>
                <a:latin typeface="Calibri"/>
                <a:ea typeface="Calibri"/>
                <a:cs typeface="Calibri"/>
                <a:sym typeface="Calibri"/>
              </a:rPr>
              <a:t>	(47 * 4) + (13 * 8) + (7 * 12) = 376 </a:t>
            </a:r>
            <a:r>
              <a:rPr lang="en-US" sz="2400">
                <a:solidFill>
                  <a:srgbClr val="000000"/>
                </a:solidFill>
                <a:latin typeface="Calibri"/>
                <a:ea typeface="Calibri"/>
                <a:cs typeface="Calibri"/>
                <a:sym typeface="Calibri"/>
              </a:rPr>
              <a:t>occupants</a:t>
            </a:r>
            <a:endParaRPr b="1" sz="24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2400"/>
              <a:buFont typeface="Arial"/>
              <a:buNone/>
            </a:pPr>
            <a:r>
              <a:t/>
            </a:r>
            <a:endParaRPr b="1" sz="24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2400"/>
              <a:buFont typeface="Arial"/>
              <a:buNone/>
            </a:pPr>
            <a:r>
              <a:rPr lang="en-US" sz="2400">
                <a:solidFill>
                  <a:schemeClr val="dk1"/>
                </a:solidFill>
                <a:latin typeface="Calibri"/>
                <a:ea typeface="Calibri"/>
                <a:cs typeface="Calibri"/>
                <a:sym typeface="Calibri"/>
              </a:rPr>
              <a:t>Calculer le </a:t>
            </a:r>
            <a:r>
              <a:rPr b="1" lang="en-US" sz="2400">
                <a:solidFill>
                  <a:schemeClr val="dk1"/>
                </a:solidFill>
                <a:latin typeface="Calibri"/>
                <a:ea typeface="Calibri"/>
                <a:cs typeface="Calibri"/>
                <a:sym typeface="Calibri"/>
              </a:rPr>
              <a:t>pourcentage</a:t>
            </a:r>
            <a:r>
              <a:rPr lang="en-US" sz="2400">
                <a:solidFill>
                  <a:schemeClr val="dk1"/>
                </a:solidFill>
                <a:latin typeface="Calibri"/>
                <a:ea typeface="Calibri"/>
                <a:cs typeface="Calibri"/>
                <a:sym typeface="Calibri"/>
              </a:rPr>
              <a:t> d'</a:t>
            </a:r>
            <a:r>
              <a:rPr b="1" lang="en-US" sz="2400">
                <a:solidFill>
                  <a:schemeClr val="dk1"/>
                </a:solidFill>
                <a:latin typeface="Calibri"/>
                <a:ea typeface="Calibri"/>
                <a:cs typeface="Calibri"/>
                <a:sym typeface="Calibri"/>
              </a:rPr>
              <a:t>habitants vivant à moins de 400 mètres </a:t>
            </a:r>
            <a:r>
              <a:rPr lang="en-US" sz="2400">
                <a:solidFill>
                  <a:schemeClr val="dk1"/>
                </a:solidFill>
                <a:latin typeface="Calibri"/>
                <a:ea typeface="Calibri"/>
                <a:cs typeface="Calibri"/>
                <a:sym typeface="Calibri"/>
              </a:rPr>
              <a:t>de la corbeille par rapport à la</a:t>
            </a:r>
            <a:r>
              <a:rPr b="1" lang="en-US" sz="2400">
                <a:solidFill>
                  <a:schemeClr val="dk1"/>
                </a:solidFill>
                <a:latin typeface="Calibri"/>
                <a:ea typeface="Calibri"/>
                <a:cs typeface="Calibri"/>
                <a:sym typeface="Calibri"/>
              </a:rPr>
              <a:t> population du quartier</a:t>
            </a:r>
            <a:endParaRPr b="1" sz="2400">
              <a:solidFill>
                <a:schemeClr val="dk1"/>
              </a:solidFill>
              <a:latin typeface="Calibri"/>
              <a:ea typeface="Calibri"/>
              <a:cs typeface="Calibri"/>
              <a:sym typeface="Calibri"/>
            </a:endParaRPr>
          </a:p>
        </p:txBody>
      </p:sp>
      <p:sp>
        <p:nvSpPr>
          <p:cNvPr id="288" name="Google Shape;288;p16"/>
          <p:cNvSpPr/>
          <p:nvPr/>
        </p:nvSpPr>
        <p:spPr>
          <a:xfrm>
            <a:off x="7719119" y="912700"/>
            <a:ext cx="1196282"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1</a:t>
            </a:r>
            <a:endParaRPr sz="2400">
              <a:solidFill>
                <a:schemeClr val="lt1"/>
              </a:solidFill>
              <a:latin typeface="Calibri"/>
              <a:ea typeface="Calibri"/>
              <a:cs typeface="Calibri"/>
              <a:sym typeface="Calibri"/>
            </a:endParaRPr>
          </a:p>
        </p:txBody>
      </p:sp>
      <p:sp>
        <p:nvSpPr>
          <p:cNvPr id="289" name="Google Shape;289;p16"/>
          <p:cNvSpPr/>
          <p:nvPr/>
        </p:nvSpPr>
        <p:spPr>
          <a:xfrm>
            <a:off x="7731819" y="4121320"/>
            <a:ext cx="1158182"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grpSp>
        <p:nvGrpSpPr>
          <p:cNvPr id="290" name="Google Shape;290;p16"/>
          <p:cNvGrpSpPr/>
          <p:nvPr/>
        </p:nvGrpSpPr>
        <p:grpSpPr>
          <a:xfrm>
            <a:off x="707950" y="4649928"/>
            <a:ext cx="7728100" cy="1165779"/>
            <a:chOff x="603666" y="4384604"/>
            <a:chExt cx="7728100" cy="1165779"/>
          </a:xfrm>
        </p:grpSpPr>
        <p:pic>
          <p:nvPicPr>
            <p:cNvPr id="291" name="Google Shape;291;p16"/>
            <p:cNvPicPr preferRelativeResize="0"/>
            <p:nvPr/>
          </p:nvPicPr>
          <p:blipFill rotWithShape="1">
            <a:blip r:embed="rId3">
              <a:alphaModFix/>
            </a:blip>
            <a:srcRect b="0" l="0" r="0" t="0"/>
            <a:stretch/>
          </p:blipFill>
          <p:spPr>
            <a:xfrm>
              <a:off x="6323857" y="4384604"/>
              <a:ext cx="1763562" cy="1165779"/>
            </a:xfrm>
            <a:prstGeom prst="rect">
              <a:avLst/>
            </a:prstGeom>
            <a:noFill/>
            <a:ln>
              <a:noFill/>
            </a:ln>
          </p:spPr>
        </p:pic>
        <p:sp>
          <p:nvSpPr>
            <p:cNvPr id="292" name="Google Shape;292;p16"/>
            <p:cNvSpPr txBox="1"/>
            <p:nvPr/>
          </p:nvSpPr>
          <p:spPr>
            <a:xfrm>
              <a:off x="603666" y="4977430"/>
              <a:ext cx="1842749"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200">
                  <a:solidFill>
                    <a:schemeClr val="dk1"/>
                  </a:solidFill>
                  <a:latin typeface="Calibri"/>
                  <a:ea typeface="Calibri"/>
                  <a:cs typeface="Calibri"/>
                  <a:sym typeface="Calibri"/>
                </a:rPr>
                <a:t>336 </a:t>
              </a:r>
              <a:r>
                <a:rPr lang="en-US" sz="2200">
                  <a:solidFill>
                    <a:srgbClr val="000000"/>
                  </a:solidFill>
                  <a:latin typeface="Calibri"/>
                  <a:ea typeface="Calibri"/>
                  <a:cs typeface="Calibri"/>
                  <a:sym typeface="Calibri"/>
                </a:rPr>
                <a:t>occupants</a:t>
              </a:r>
              <a:endParaRPr baseline="-25000" sz="2200" u="sng">
                <a:solidFill>
                  <a:schemeClr val="dk1"/>
                </a:solidFill>
                <a:latin typeface="Calibri"/>
                <a:ea typeface="Calibri"/>
                <a:cs typeface="Calibri"/>
                <a:sym typeface="Calibri"/>
              </a:endParaRPr>
            </a:p>
          </p:txBody>
        </p:sp>
        <p:sp>
          <p:nvSpPr>
            <p:cNvPr id="293" name="Google Shape;293;p16"/>
            <p:cNvSpPr txBox="1"/>
            <p:nvPr/>
          </p:nvSpPr>
          <p:spPr>
            <a:xfrm>
              <a:off x="3093545" y="4977430"/>
              <a:ext cx="1842749"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200">
                  <a:solidFill>
                    <a:schemeClr val="dk1"/>
                  </a:solidFill>
                  <a:latin typeface="Calibri"/>
                  <a:ea typeface="Calibri"/>
                  <a:cs typeface="Calibri"/>
                  <a:sym typeface="Calibri"/>
                </a:rPr>
                <a:t>376 </a:t>
              </a:r>
              <a:r>
                <a:rPr lang="en-US" sz="2200">
                  <a:solidFill>
                    <a:srgbClr val="000000"/>
                  </a:solidFill>
                  <a:latin typeface="Calibri"/>
                  <a:ea typeface="Calibri"/>
                  <a:cs typeface="Calibri"/>
                  <a:sym typeface="Calibri"/>
                </a:rPr>
                <a:t>occupants</a:t>
              </a:r>
              <a:endParaRPr baseline="30000" sz="2200" u="sng">
                <a:solidFill>
                  <a:schemeClr val="dk1"/>
                </a:solidFill>
                <a:latin typeface="Calibri"/>
                <a:ea typeface="Calibri"/>
                <a:cs typeface="Calibri"/>
                <a:sym typeface="Calibri"/>
              </a:endParaRPr>
            </a:p>
          </p:txBody>
        </p:sp>
        <p:sp>
          <p:nvSpPr>
            <p:cNvPr id="294" name="Google Shape;294;p16"/>
            <p:cNvSpPr/>
            <p:nvPr/>
          </p:nvSpPr>
          <p:spPr>
            <a:xfrm>
              <a:off x="6501500" y="4901820"/>
              <a:ext cx="1830266" cy="523220"/>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u="sng">
                  <a:solidFill>
                    <a:srgbClr val="FF0000"/>
                  </a:solidFill>
                  <a:latin typeface="Calibri"/>
                  <a:ea typeface="Calibri"/>
                  <a:cs typeface="Calibri"/>
                  <a:sym typeface="Calibri"/>
                </a:rPr>
                <a:t>89 %</a:t>
              </a:r>
              <a:endParaRPr b="1" baseline="30000" sz="2800" u="sng">
                <a:solidFill>
                  <a:srgbClr val="FF0000"/>
                </a:solidFill>
                <a:latin typeface="Calibri"/>
                <a:ea typeface="Calibri"/>
                <a:cs typeface="Calibri"/>
                <a:sym typeface="Calibri"/>
              </a:endParaRPr>
            </a:p>
          </p:txBody>
        </p:sp>
        <p:sp>
          <p:nvSpPr>
            <p:cNvPr id="295" name="Google Shape;295;p16"/>
            <p:cNvSpPr/>
            <p:nvPr/>
          </p:nvSpPr>
          <p:spPr>
            <a:xfrm>
              <a:off x="603666" y="4920564"/>
              <a:ext cx="4348369" cy="485732"/>
            </a:xfrm>
            <a:prstGeom prst="bracketPair">
              <a:avLst/>
            </a:prstGeom>
            <a:noFill/>
            <a:ln cap="flat"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96" name="Google Shape;296;p16"/>
            <p:cNvSpPr/>
            <p:nvPr/>
          </p:nvSpPr>
          <p:spPr>
            <a:xfrm>
              <a:off x="5001351" y="4968860"/>
              <a:ext cx="301841" cy="417250"/>
            </a:xfrm>
            <a:prstGeom prst="mathMultiply">
              <a:avLst>
                <a:gd fmla="val 23520" name="adj1"/>
              </a:avLst>
            </a:prstGeom>
            <a:solidFill>
              <a:srgbClr val="C00000"/>
            </a:solidFill>
            <a:ln>
              <a:noFill/>
            </a:ln>
            <a:effectLst>
              <a:outerShdw blurRad="44450" algn="ctr" dir="5400000" dist="27940">
                <a:srgbClr val="000000">
                  <a:alpha val="31764"/>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5400">
                <a:solidFill>
                  <a:schemeClr val="lt1"/>
                </a:solidFill>
                <a:latin typeface="Calibri"/>
                <a:ea typeface="Calibri"/>
                <a:cs typeface="Calibri"/>
                <a:sym typeface="Calibri"/>
              </a:endParaRPr>
            </a:p>
          </p:txBody>
        </p:sp>
        <p:sp>
          <p:nvSpPr>
            <p:cNvPr id="297" name="Google Shape;297;p16"/>
            <p:cNvSpPr/>
            <p:nvPr/>
          </p:nvSpPr>
          <p:spPr>
            <a:xfrm>
              <a:off x="5284865" y="4977430"/>
              <a:ext cx="612668"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chemeClr val="dk1"/>
                  </a:solidFill>
                  <a:latin typeface="Calibri"/>
                  <a:ea typeface="Calibri"/>
                  <a:cs typeface="Calibri"/>
                  <a:sym typeface="Calibri"/>
                </a:rPr>
                <a:t>100</a:t>
              </a:r>
              <a:endParaRPr sz="2200">
                <a:solidFill>
                  <a:schemeClr val="dk1"/>
                </a:solidFill>
                <a:latin typeface="Calibri"/>
                <a:ea typeface="Calibri"/>
                <a:cs typeface="Calibri"/>
                <a:sym typeface="Calibri"/>
              </a:endParaRPr>
            </a:p>
          </p:txBody>
        </p:sp>
        <p:sp>
          <p:nvSpPr>
            <p:cNvPr id="298" name="Google Shape;298;p16"/>
            <p:cNvSpPr/>
            <p:nvPr/>
          </p:nvSpPr>
          <p:spPr>
            <a:xfrm>
              <a:off x="5940067" y="5017453"/>
              <a:ext cx="457200" cy="320064"/>
            </a:xfrm>
            <a:prstGeom prst="mathEqual">
              <a:avLst>
                <a:gd fmla="val 23520" name="adj1"/>
                <a:gd fmla="val 11760" name="adj2"/>
              </a:avLst>
            </a:prstGeom>
            <a:solidFill>
              <a:srgbClr val="C00000"/>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99" name="Google Shape;299;p16"/>
            <p:cNvSpPr/>
            <p:nvPr/>
          </p:nvSpPr>
          <p:spPr>
            <a:xfrm>
              <a:off x="2369086" y="4988872"/>
              <a:ext cx="608120" cy="377226"/>
            </a:xfrm>
            <a:prstGeom prst="mathDivide">
              <a:avLst>
                <a:gd fmla="val 23520" name="adj1"/>
                <a:gd fmla="val 5880" name="adj2"/>
                <a:gd fmla="val 11760" name="adj3"/>
              </a:avLst>
            </a:prstGeom>
            <a:solidFill>
              <a:srgbClr val="C00000"/>
            </a:solidFill>
            <a:ln>
              <a:noFill/>
            </a:ln>
            <a:effectLst>
              <a:outerShdw blurRad="44450" algn="ctr" dir="5400000" dist="27940">
                <a:srgbClr val="000000">
                  <a:alpha val="31764"/>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300" name="Google Shape;300;p16"/>
          <p:cNvSpPr/>
          <p:nvPr/>
        </p:nvSpPr>
        <p:spPr>
          <a:xfrm>
            <a:off x="7751947" y="2465033"/>
            <a:ext cx="1176154"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2</a:t>
            </a:r>
            <a:endParaRPr sz="2400">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17"/>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rgbClr val="002060"/>
              </a:buClr>
              <a:buSzPts val="3200"/>
              <a:buFont typeface="Arial"/>
              <a:buNone/>
            </a:pPr>
            <a:r>
              <a:rPr b="1" i="0" lang="en-US" sz="3200" u="none" cap="none" strike="noStrike">
                <a:solidFill>
                  <a:srgbClr val="002060"/>
                </a:solidFill>
                <a:latin typeface="Calibri"/>
                <a:ea typeface="Calibri"/>
                <a:cs typeface="Calibri"/>
                <a:sym typeface="Calibri"/>
              </a:rPr>
              <a:t>EXERCICE PHYSIQUE</a:t>
            </a:r>
            <a:r>
              <a:rPr b="1" i="0" lang="en-US" sz="3200" u="none" cap="none" strike="noStrike">
                <a:solidFill>
                  <a:srgbClr val="FF0000"/>
                </a:solidFill>
                <a:latin typeface="Calibri"/>
                <a:ea typeface="Calibri"/>
                <a:cs typeface="Calibri"/>
                <a:sym typeface="Calibri"/>
              </a:rPr>
              <a:t> </a:t>
            </a:r>
            <a:endParaRPr b="0" i="0" sz="3200" u="none" cap="none" strike="noStrike">
              <a:solidFill>
                <a:srgbClr val="FF0000"/>
              </a:solidFill>
              <a:latin typeface="Calibri"/>
              <a:ea typeface="Calibri"/>
              <a:cs typeface="Calibri"/>
              <a:sym typeface="Calibri"/>
            </a:endParaRPr>
          </a:p>
          <a:p>
            <a:pPr indent="0" lvl="0" marL="0" marR="0" rtl="0" algn="l">
              <a:spcBef>
                <a:spcPts val="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306" name="Google Shape;306;p17"/>
          <p:cNvSpPr txBox="1"/>
          <p:nvPr>
            <p:ph idx="12" type="sldNum"/>
          </p:nvPr>
        </p:nvSpPr>
        <p:spPr>
          <a:xfrm>
            <a:off x="7010400" y="6620677"/>
            <a:ext cx="2133600" cy="23732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07" name="Google Shape;307;p1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D.2.2- ACCÈS AUX POINTS DE COLLECTE DES DÉCHETS SOLIDES ET DE RECYCLAGE</a:t>
            </a:r>
            <a:endParaRPr b="1" i="0" sz="2800" u="none" cap="none" strike="noStrike">
              <a:solidFill>
                <a:srgbClr val="7F7F7F"/>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1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ACCÈS AUX POINTS DE COLLECTE DES DÉCHETS SOLIDES ET DE RECYCLAGE</a:t>
            </a:r>
            <a:endParaRPr sz="2800"/>
          </a:p>
        </p:txBody>
      </p:sp>
      <p:sp>
        <p:nvSpPr>
          <p:cNvPr id="313" name="Google Shape;313;p1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pSp>
        <p:nvGrpSpPr>
          <p:cNvPr id="314" name="Google Shape;314;p18"/>
          <p:cNvGrpSpPr/>
          <p:nvPr/>
        </p:nvGrpSpPr>
        <p:grpSpPr>
          <a:xfrm>
            <a:off x="314960" y="4711383"/>
            <a:ext cx="8514080" cy="1145373"/>
            <a:chOff x="340512" y="3584452"/>
            <a:chExt cx="8514080" cy="1145373"/>
          </a:xfrm>
        </p:grpSpPr>
        <p:sp>
          <p:nvSpPr>
            <p:cNvPr id="315" name="Google Shape;315;p18"/>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Calculez le pourcentage de déchets solides collectés séparément et recyclés</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316" name="Google Shape;316;p18"/>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
        <p:nvSpPr>
          <p:cNvPr id="317" name="Google Shape;317;p18"/>
          <p:cNvSpPr txBox="1"/>
          <p:nvPr/>
        </p:nvSpPr>
        <p:spPr>
          <a:xfrm>
            <a:off x="457200" y="958293"/>
            <a:ext cx="8551333"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lang="en-US" sz="2200">
                <a:solidFill>
                  <a:schemeClr val="dk1"/>
                </a:solidFill>
                <a:latin typeface="Calibri"/>
                <a:ea typeface="Calibri"/>
                <a:cs typeface="Calibri"/>
                <a:sym typeface="Calibri"/>
              </a:rPr>
              <a:t>Dans un quartier existant avec des bâtiments résidentiels, il n'y a qu'un seul point avec des bacs de recyclage (P1 sur la carte).</a:t>
            </a:r>
            <a:endParaRPr/>
          </a:p>
          <a:p>
            <a:pPr indent="0" lvl="0" marL="0" marR="0" rtl="0" algn="l">
              <a:spcBef>
                <a:spcPts val="180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p:txBody>
      </p:sp>
      <p:sp>
        <p:nvSpPr>
          <p:cNvPr id="318" name="Google Shape;318;p18"/>
          <p:cNvSpPr/>
          <p:nvPr/>
        </p:nvSpPr>
        <p:spPr>
          <a:xfrm>
            <a:off x="457200" y="2329786"/>
            <a:ext cx="8488228" cy="144655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2200">
                <a:solidFill>
                  <a:schemeClr val="dk1"/>
                </a:solidFill>
                <a:latin typeface="Calibri"/>
                <a:ea typeface="Calibri"/>
                <a:cs typeface="Calibri"/>
                <a:sym typeface="Calibri"/>
              </a:rPr>
              <a:t>La plupart des bâtiments résidentiels sont des maisons unifamiliales de 4 occupants chacune, mais il y a aussi 22 bâtiments de 12 occupants (marqués avec «*» sur la carte) et 4 bâtiments de 20 occupants (marqués avec «**» sur la carte)  </a:t>
            </a:r>
            <a:endParaRPr sz="22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1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ACCÈS AUX POINTS DE COLLECTE DES DÉCHETS SOLIDES ET DE RECYCLAGE</a:t>
            </a:r>
            <a:endParaRPr sz="2800"/>
          </a:p>
        </p:txBody>
      </p:sp>
      <p:sp>
        <p:nvSpPr>
          <p:cNvPr id="324" name="Google Shape;324;p19"/>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325" name="Google Shape;325;p19"/>
          <p:cNvPicPr preferRelativeResize="0"/>
          <p:nvPr/>
        </p:nvPicPr>
        <p:blipFill rotWithShape="1">
          <a:blip r:embed="rId3">
            <a:alphaModFix/>
          </a:blip>
          <a:srcRect b="14999" l="14375" r="16563" t="13472"/>
          <a:stretch/>
        </p:blipFill>
        <p:spPr>
          <a:xfrm>
            <a:off x="149087" y="791471"/>
            <a:ext cx="8845826" cy="5153395"/>
          </a:xfrm>
          <a:prstGeom prst="rect">
            <a:avLst/>
          </a:prstGeom>
          <a:noFill/>
          <a:ln>
            <a:noFill/>
          </a:ln>
        </p:spPr>
      </p:pic>
      <p:sp>
        <p:nvSpPr>
          <p:cNvPr id="326" name="Google Shape;326;p19"/>
          <p:cNvSpPr/>
          <p:nvPr/>
        </p:nvSpPr>
        <p:spPr>
          <a:xfrm>
            <a:off x="1028968" y="1367928"/>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27" name="Google Shape;327;p19"/>
          <p:cNvSpPr/>
          <p:nvPr/>
        </p:nvSpPr>
        <p:spPr>
          <a:xfrm>
            <a:off x="3819935" y="1820579"/>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28" name="Google Shape;328;p19"/>
          <p:cNvSpPr/>
          <p:nvPr/>
        </p:nvSpPr>
        <p:spPr>
          <a:xfrm>
            <a:off x="3788090" y="2207265"/>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29" name="Google Shape;329;p19"/>
          <p:cNvSpPr/>
          <p:nvPr/>
        </p:nvSpPr>
        <p:spPr>
          <a:xfrm>
            <a:off x="2796353" y="2689486"/>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30" name="Google Shape;330;p19"/>
          <p:cNvSpPr/>
          <p:nvPr/>
        </p:nvSpPr>
        <p:spPr>
          <a:xfrm>
            <a:off x="3615219" y="2898752"/>
            <a:ext cx="41549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sp>
        <p:nvSpPr>
          <p:cNvPr id="331" name="Google Shape;331;p19"/>
          <p:cNvSpPr/>
          <p:nvPr/>
        </p:nvSpPr>
        <p:spPr>
          <a:xfrm>
            <a:off x="2796353" y="3644830"/>
            <a:ext cx="41549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sp>
        <p:nvSpPr>
          <p:cNvPr id="332" name="Google Shape;332;p19"/>
          <p:cNvSpPr/>
          <p:nvPr/>
        </p:nvSpPr>
        <p:spPr>
          <a:xfrm>
            <a:off x="3542470" y="3507987"/>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33" name="Google Shape;333;p19"/>
          <p:cNvSpPr/>
          <p:nvPr/>
        </p:nvSpPr>
        <p:spPr>
          <a:xfrm>
            <a:off x="3492409" y="3857800"/>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34" name="Google Shape;334;p19"/>
          <p:cNvSpPr/>
          <p:nvPr/>
        </p:nvSpPr>
        <p:spPr>
          <a:xfrm>
            <a:off x="3461381" y="4207613"/>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35" name="Google Shape;335;p19"/>
          <p:cNvSpPr/>
          <p:nvPr/>
        </p:nvSpPr>
        <p:spPr>
          <a:xfrm>
            <a:off x="3381828" y="4594129"/>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36" name="Google Shape;336;p19"/>
          <p:cNvSpPr/>
          <p:nvPr/>
        </p:nvSpPr>
        <p:spPr>
          <a:xfrm>
            <a:off x="741176" y="3873052"/>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37" name="Google Shape;337;p19"/>
          <p:cNvSpPr/>
          <p:nvPr/>
        </p:nvSpPr>
        <p:spPr>
          <a:xfrm>
            <a:off x="1389196" y="4081469"/>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38" name="Google Shape;338;p19"/>
          <p:cNvSpPr/>
          <p:nvPr/>
        </p:nvSpPr>
        <p:spPr>
          <a:xfrm>
            <a:off x="1676436" y="4157447"/>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39" name="Google Shape;339;p19"/>
          <p:cNvSpPr/>
          <p:nvPr/>
        </p:nvSpPr>
        <p:spPr>
          <a:xfrm>
            <a:off x="1975886" y="4157447"/>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40" name="Google Shape;340;p19"/>
          <p:cNvSpPr/>
          <p:nvPr/>
        </p:nvSpPr>
        <p:spPr>
          <a:xfrm>
            <a:off x="4259775" y="4764896"/>
            <a:ext cx="41549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sp>
        <p:nvSpPr>
          <p:cNvPr id="341" name="Google Shape;341;p19"/>
          <p:cNvSpPr/>
          <p:nvPr/>
        </p:nvSpPr>
        <p:spPr>
          <a:xfrm>
            <a:off x="4523591" y="3678278"/>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42" name="Google Shape;342;p19"/>
          <p:cNvSpPr/>
          <p:nvPr/>
        </p:nvSpPr>
        <p:spPr>
          <a:xfrm>
            <a:off x="4285631" y="4339910"/>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43" name="Google Shape;343;p19"/>
          <p:cNvSpPr/>
          <p:nvPr/>
        </p:nvSpPr>
        <p:spPr>
          <a:xfrm>
            <a:off x="5998022" y="3990097"/>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44" name="Google Shape;344;p19"/>
          <p:cNvSpPr/>
          <p:nvPr/>
        </p:nvSpPr>
        <p:spPr>
          <a:xfrm>
            <a:off x="5820169" y="4967481"/>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45" name="Google Shape;345;p19"/>
          <p:cNvSpPr/>
          <p:nvPr/>
        </p:nvSpPr>
        <p:spPr>
          <a:xfrm>
            <a:off x="6772256" y="4190075"/>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46" name="Google Shape;346;p19"/>
          <p:cNvSpPr/>
          <p:nvPr/>
        </p:nvSpPr>
        <p:spPr>
          <a:xfrm>
            <a:off x="7671715" y="5288061"/>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47" name="Google Shape;347;p19"/>
          <p:cNvSpPr/>
          <p:nvPr/>
        </p:nvSpPr>
        <p:spPr>
          <a:xfrm>
            <a:off x="8181231" y="3593206"/>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48" name="Google Shape;348;p19"/>
          <p:cNvSpPr/>
          <p:nvPr/>
        </p:nvSpPr>
        <p:spPr>
          <a:xfrm>
            <a:off x="8311721" y="2813344"/>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49" name="Google Shape;349;p19"/>
          <p:cNvSpPr/>
          <p:nvPr/>
        </p:nvSpPr>
        <p:spPr>
          <a:xfrm>
            <a:off x="6895066" y="2898752"/>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50" name="Google Shape;350;p19"/>
          <p:cNvSpPr/>
          <p:nvPr/>
        </p:nvSpPr>
        <p:spPr>
          <a:xfrm>
            <a:off x="4665142" y="2689486"/>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351" name="Google Shape;351;p19"/>
          <p:cNvSpPr/>
          <p:nvPr/>
        </p:nvSpPr>
        <p:spPr>
          <a:xfrm>
            <a:off x="6195743" y="2844244"/>
            <a:ext cx="41549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sp>
        <p:nvSpPr>
          <p:cNvPr id="352" name="Google Shape;352;p19"/>
          <p:cNvSpPr/>
          <p:nvPr/>
        </p:nvSpPr>
        <p:spPr>
          <a:xfrm>
            <a:off x="6078018" y="3243393"/>
            <a:ext cx="245620"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a:t>
            </a:r>
            <a:endParaRPr/>
          </a:p>
        </p:txBody>
      </p:sp>
      <p:pic>
        <p:nvPicPr>
          <p:cNvPr id="353" name="Google Shape;353;p19"/>
          <p:cNvPicPr preferRelativeResize="0"/>
          <p:nvPr/>
        </p:nvPicPr>
        <p:blipFill rotWithShape="1">
          <a:blip r:embed="rId4">
            <a:alphaModFix/>
          </a:blip>
          <a:srcRect b="0" l="0" r="0" t="0"/>
          <a:stretch/>
        </p:blipFill>
        <p:spPr>
          <a:xfrm>
            <a:off x="7140686" y="2220267"/>
            <a:ext cx="176798" cy="203008"/>
          </a:xfrm>
          <a:prstGeom prst="rect">
            <a:avLst/>
          </a:prstGeom>
          <a:noFill/>
          <a:ln>
            <a:noFill/>
          </a:ln>
        </p:spPr>
      </p:pic>
      <p:pic>
        <p:nvPicPr>
          <p:cNvPr id="354" name="Google Shape;354;p19"/>
          <p:cNvPicPr preferRelativeResize="0"/>
          <p:nvPr/>
        </p:nvPicPr>
        <p:blipFill rotWithShape="1">
          <a:blip r:embed="rId5">
            <a:alphaModFix/>
          </a:blip>
          <a:srcRect b="0" l="0" r="0" t="0"/>
          <a:stretch/>
        </p:blipFill>
        <p:spPr>
          <a:xfrm>
            <a:off x="6963888" y="2193382"/>
            <a:ext cx="176798" cy="203007"/>
          </a:xfrm>
          <a:prstGeom prst="rect">
            <a:avLst/>
          </a:prstGeom>
          <a:noFill/>
          <a:ln>
            <a:noFill/>
          </a:ln>
        </p:spPr>
      </p:pic>
      <p:pic>
        <p:nvPicPr>
          <p:cNvPr id="355" name="Google Shape;355;p19"/>
          <p:cNvPicPr preferRelativeResize="0"/>
          <p:nvPr/>
        </p:nvPicPr>
        <p:blipFill rotWithShape="1">
          <a:blip r:embed="rId6">
            <a:alphaModFix/>
          </a:blip>
          <a:srcRect b="0" l="0" r="0" t="0"/>
          <a:stretch/>
        </p:blipFill>
        <p:spPr>
          <a:xfrm>
            <a:off x="7317484" y="2252527"/>
            <a:ext cx="176798" cy="193641"/>
          </a:xfrm>
          <a:prstGeom prst="rect">
            <a:avLst/>
          </a:prstGeom>
          <a:noFill/>
          <a:ln>
            <a:noFill/>
          </a:ln>
        </p:spPr>
      </p:pic>
      <p:sp>
        <p:nvSpPr>
          <p:cNvPr id="356" name="Google Shape;356;p19"/>
          <p:cNvSpPr/>
          <p:nvPr/>
        </p:nvSpPr>
        <p:spPr>
          <a:xfrm>
            <a:off x="7032099" y="1865858"/>
            <a:ext cx="344026" cy="26459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P1</a:t>
            </a:r>
            <a:endParaRPr sz="18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pic>
        <p:nvPicPr>
          <p:cNvPr id="70" name="Google Shape;70;p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71" name="Google Shape;71;p2"/>
          <p:cNvGraphicFramePr/>
          <p:nvPr/>
        </p:nvGraphicFramePr>
        <p:xfrm>
          <a:off x="487326" y="1504863"/>
          <a:ext cx="3000000" cy="3000000"/>
        </p:xfrm>
        <a:graphic>
          <a:graphicData uri="http://schemas.openxmlformats.org/drawingml/2006/table">
            <a:tbl>
              <a:tblPr bandRow="1" firstRow="1">
                <a:noFill/>
                <a:tableStyleId>{27AC6536-64C6-4E5E-B668-4D357F688AD7}</a:tableStyleId>
              </a:tblPr>
              <a:tblGrid>
                <a:gridCol w="4084675"/>
                <a:gridCol w="4084675"/>
              </a:tblGrid>
              <a:tr h="370850">
                <a:tc gridSpan="2">
                  <a:txBody>
                    <a:bodyPr/>
                    <a:lstStyle/>
                    <a:p>
                      <a:pPr indent="0" lvl="0" marL="0" marR="0" rtl="0" algn="ctr">
                        <a:spcBef>
                          <a:spcPts val="0"/>
                        </a:spcBef>
                        <a:spcAft>
                          <a:spcPts val="0"/>
                        </a:spcAft>
                        <a:buNone/>
                      </a:pPr>
                      <a:r>
                        <a:rPr lang="en-US" sz="2800" u="none" cap="none" strike="noStrike"/>
                        <a:t>D.2.2- ACCÈS AUX POINTS DE COLLECTE DES DÉCHETS SOLIDES ET DE RECYCLAGE</a:t>
                      </a:r>
                      <a:endParaRPr sz="2800" u="none" cap="none" strike="noStrike"/>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2000" u="none" cap="none" strike="noStrike"/>
                        <a:t>D. Déchets Solides</a:t>
                      </a:r>
                      <a:endParaRPr sz="2000" u="none" cap="none" strike="noStrike"/>
                    </a:p>
                  </a:txBody>
                  <a:tcPr marT="45725" marB="45725" marR="91450" marL="91450"/>
                </a:tc>
                <a:tc>
                  <a:txBody>
                    <a:bodyPr/>
                    <a:lstStyle/>
                    <a:p>
                      <a:pPr indent="0" lvl="0" marL="0" marR="0" rtl="0" algn="ctr">
                        <a:spcBef>
                          <a:spcPts val="0"/>
                        </a:spcBef>
                        <a:spcAft>
                          <a:spcPts val="0"/>
                        </a:spcAft>
                        <a:buNone/>
                      </a:pPr>
                      <a:r>
                        <a:rPr lang="en-US" sz="2000" u="none" cap="none" strike="noStrike"/>
                        <a:t>D.2 Gestion Des Déchets Solides</a:t>
                      </a:r>
                      <a:endParaRPr sz="2000" u="none" cap="none" strike="noStrike"/>
                    </a:p>
                  </a:txBody>
                  <a:tcPr marT="45725" marB="45725" marR="91450" marL="91450"/>
                </a:tc>
              </a:tr>
            </a:tbl>
          </a:graphicData>
        </a:graphic>
      </p:graphicFrame>
      <p:sp>
        <p:nvSpPr>
          <p:cNvPr id="72" name="Google Shape;72;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ACCÈS AUX POINTS DE COLLECTE DES DÉCHETS SOLIDES ET DE RECYCLAGE</a:t>
            </a:r>
            <a:endParaRPr b="1" sz="2800">
              <a:solidFill>
                <a:srgbClr val="00B050"/>
              </a:solidFill>
            </a:endParaRPr>
          </a:p>
        </p:txBody>
      </p:sp>
      <p:sp>
        <p:nvSpPr>
          <p:cNvPr id="73" name="Google Shape;73;p2"/>
          <p:cNvSpPr txBox="1"/>
          <p:nvPr>
            <p:ph idx="12" type="sldNum"/>
          </p:nvPr>
        </p:nvSpPr>
        <p:spPr>
          <a:xfrm>
            <a:off x="7010400" y="6548678"/>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74" name="Google Shape;74;p2"/>
          <p:cNvPicPr preferRelativeResize="0"/>
          <p:nvPr/>
        </p:nvPicPr>
        <p:blipFill rotWithShape="1">
          <a:blip r:embed="rId5">
            <a:alphaModFix/>
          </a:blip>
          <a:srcRect b="8966" l="63469" r="1502" t="12737"/>
          <a:stretch/>
        </p:blipFill>
        <p:spPr>
          <a:xfrm>
            <a:off x="4847927" y="3344556"/>
            <a:ext cx="1482570" cy="1384917"/>
          </a:xfrm>
          <a:prstGeom prst="rect">
            <a:avLst/>
          </a:prstGeom>
          <a:noFill/>
          <a:ln>
            <a:noFill/>
          </a:ln>
        </p:spPr>
      </p:pic>
      <p:pic>
        <p:nvPicPr>
          <p:cNvPr id="75" name="Google Shape;75;p2"/>
          <p:cNvPicPr preferRelativeResize="0"/>
          <p:nvPr/>
        </p:nvPicPr>
        <p:blipFill rotWithShape="1">
          <a:blip r:embed="rId5">
            <a:alphaModFix/>
          </a:blip>
          <a:srcRect b="8966" l="63469" r="1502" t="12737"/>
          <a:stretch/>
        </p:blipFill>
        <p:spPr>
          <a:xfrm>
            <a:off x="5662917" y="3665072"/>
            <a:ext cx="1482570" cy="1384917"/>
          </a:xfrm>
          <a:prstGeom prst="rect">
            <a:avLst/>
          </a:prstGeom>
          <a:noFill/>
          <a:ln>
            <a:noFill/>
          </a:ln>
        </p:spPr>
      </p:pic>
      <p:pic>
        <p:nvPicPr>
          <p:cNvPr id="76" name="Google Shape;76;p2"/>
          <p:cNvPicPr preferRelativeResize="0"/>
          <p:nvPr/>
        </p:nvPicPr>
        <p:blipFill rotWithShape="1">
          <a:blip r:embed="rId5">
            <a:alphaModFix/>
          </a:blip>
          <a:srcRect b="8966" l="63469" r="1502" t="12737"/>
          <a:stretch/>
        </p:blipFill>
        <p:spPr>
          <a:xfrm>
            <a:off x="4921632" y="3985588"/>
            <a:ext cx="1482570" cy="1384917"/>
          </a:xfrm>
          <a:prstGeom prst="rect">
            <a:avLst/>
          </a:prstGeom>
          <a:noFill/>
          <a:ln>
            <a:noFill/>
          </a:ln>
        </p:spPr>
      </p:pic>
      <p:pic>
        <p:nvPicPr>
          <p:cNvPr id="77" name="Google Shape;77;p2"/>
          <p:cNvPicPr preferRelativeResize="0"/>
          <p:nvPr/>
        </p:nvPicPr>
        <p:blipFill rotWithShape="1">
          <a:blip r:embed="rId6">
            <a:alphaModFix/>
          </a:blip>
          <a:srcRect b="0" l="0" r="0" t="0"/>
          <a:stretch/>
        </p:blipFill>
        <p:spPr>
          <a:xfrm>
            <a:off x="1262703" y="3456766"/>
            <a:ext cx="3314800" cy="1657400"/>
          </a:xfrm>
          <a:prstGeom prst="rect">
            <a:avLst/>
          </a:prstGeom>
          <a:noFill/>
          <a:ln>
            <a:noFill/>
          </a:ln>
        </p:spPr>
      </p:pic>
      <p:pic>
        <p:nvPicPr>
          <p:cNvPr id="78" name="Google Shape;78;p2"/>
          <p:cNvPicPr preferRelativeResize="0"/>
          <p:nvPr/>
        </p:nvPicPr>
        <p:blipFill rotWithShape="1">
          <a:blip r:embed="rId7">
            <a:alphaModFix/>
          </a:blip>
          <a:srcRect b="0" l="0" r="0" t="0"/>
          <a:stretch/>
        </p:blipFill>
        <p:spPr>
          <a:xfrm>
            <a:off x="2185896" y="4203647"/>
            <a:ext cx="1841500" cy="218916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3"/>
          <p:cNvSpPr txBox="1"/>
          <p:nvPr>
            <p:ph type="title"/>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ACCÈS AUX POINTS DE COLLECTE DES DÉCHETS SOLIDES ET DE RECYCLAGE</a:t>
            </a:r>
            <a:endParaRPr sz="2800"/>
          </a:p>
        </p:txBody>
      </p:sp>
      <p:sp>
        <p:nvSpPr>
          <p:cNvPr id="84" name="Google Shape;84;p3"/>
          <p:cNvSpPr txBox="1"/>
          <p:nvPr>
            <p:ph idx="1" type="body"/>
          </p:nvPr>
        </p:nvSpPr>
        <p:spPr>
          <a:xfrm>
            <a:off x="362712" y="1121664"/>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p:txBody>
      </p:sp>
      <p:sp>
        <p:nvSpPr>
          <p:cNvPr id="85" name="Google Shape;85;p3"/>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6" name="Google Shape;86;p3"/>
          <p:cNvSpPr/>
          <p:nvPr/>
        </p:nvSpPr>
        <p:spPr>
          <a:xfrm>
            <a:off x="362712" y="1640443"/>
            <a:ext cx="8647938"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Les déchets représentent une énorme perte de ressources, tant en termes de matériaux que d'énergie. La gestion municipale des déchets solides, c'est-à-dire leur collecte, leur traitement et leur élimination, est l'une des premières priorités des pays.</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Les déchets municipaux comprennent les déchets provenant des ménages, du commerce, des services privés et publics, des institutions y compris les écoles et les hôpitaux, et souvent des petites entreprises artisanales ou industrielles. Cette définition exclut les déchets provenant des réseaux d'égouts municipaux et du traitement ou des déchets municipaux de construction et de démolition.</a:t>
            </a:r>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 </a:t>
            </a:r>
            <a:endParaRPr b="0" i="0" sz="2000">
              <a:solidFill>
                <a:srgbClr val="000000"/>
              </a:solidFill>
              <a:latin typeface="Calibri"/>
              <a:ea typeface="Calibri"/>
              <a:cs typeface="Calibri"/>
              <a:sym typeface="Calibri"/>
            </a:endParaRPr>
          </a:p>
          <a:p>
            <a:pPr indent="0" lvl="0" marL="0" marR="0" rtl="0" algn="l">
              <a:spcBef>
                <a:spcPts val="0"/>
              </a:spcBef>
              <a:spcAft>
                <a:spcPts val="0"/>
              </a:spcAft>
              <a:buNone/>
            </a:pPr>
            <a:r>
              <a:rPr lang="en-US" sz="1000">
                <a:solidFill>
                  <a:srgbClr val="000000"/>
                </a:solidFill>
                <a:latin typeface="Calibri"/>
                <a:ea typeface="Calibri"/>
                <a:cs typeface="Calibri"/>
                <a:sym typeface="Calibri"/>
              </a:rPr>
              <a:t>Source : https://www.enicbcmed.eu/sites/default/files/2021-03/MEDINA_designed_guidebook_EN_0.pdf</a:t>
            </a:r>
            <a:endParaRPr/>
          </a:p>
          <a:p>
            <a:pPr indent="0" lvl="0" marL="0" marR="0" rtl="0" algn="l">
              <a:spcBef>
                <a:spcPts val="0"/>
              </a:spcBef>
              <a:spcAft>
                <a:spcPts val="0"/>
              </a:spcAft>
              <a:buNone/>
            </a:pPr>
            <a:r>
              <a:t/>
            </a:r>
            <a:endParaRPr b="0" i="0" sz="1000">
              <a:solidFill>
                <a:srgbClr val="000000"/>
              </a:solidFill>
              <a:latin typeface="Calibri"/>
              <a:ea typeface="Calibri"/>
              <a:cs typeface="Calibri"/>
              <a:sym typeface="Calibri"/>
            </a:endParaRPr>
          </a:p>
        </p:txBody>
      </p:sp>
      <p:pic>
        <p:nvPicPr>
          <p:cNvPr id="87" name="Google Shape;87;p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4"/>
          <p:cNvSpPr txBox="1"/>
          <p:nvPr>
            <p:ph idx="1" type="body"/>
          </p:nvPr>
        </p:nvSpPr>
        <p:spPr>
          <a:xfrm>
            <a:off x="362712" y="1121664"/>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 - LISTE EUROPÉENNE DES DÉCHETS MUNICIPAUX</a:t>
            </a:r>
            <a:endParaRPr b="1" i="0" sz="2400" u="sng"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p:txBody>
      </p:sp>
      <p:sp>
        <p:nvSpPr>
          <p:cNvPr id="93" name="Google Shape;93;p4"/>
          <p:cNvSpPr txBox="1"/>
          <p:nvPr>
            <p:ph type="title"/>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ACCÈS AUX POINTS DE COLLECTE DES DÉCHETS SOLIDES ET DE RECYCLAGE</a:t>
            </a:r>
            <a:endParaRPr sz="2800"/>
          </a:p>
        </p:txBody>
      </p:sp>
      <p:sp>
        <p:nvSpPr>
          <p:cNvPr id="94" name="Google Shape;94;p4"/>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95" name="Google Shape;95;p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96" name="Google Shape;96;p4"/>
          <p:cNvSpPr/>
          <p:nvPr/>
        </p:nvSpPr>
        <p:spPr>
          <a:xfrm>
            <a:off x="3683449" y="1623371"/>
            <a:ext cx="5327983"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Calibri"/>
                <a:ea typeface="Calibri"/>
                <a:cs typeface="Calibri"/>
                <a:sym typeface="Calibri"/>
              </a:rPr>
              <a:t>Source : http://data.europa.eu/eli/dec/2014/955/oj    </a:t>
            </a:r>
            <a:endParaRPr sz="1000">
              <a:solidFill>
                <a:schemeClr val="dk1"/>
              </a:solidFill>
              <a:latin typeface="Calibri"/>
              <a:ea typeface="Calibri"/>
              <a:cs typeface="Calibri"/>
              <a:sym typeface="Calibri"/>
            </a:endParaRPr>
          </a:p>
        </p:txBody>
      </p:sp>
      <p:pic>
        <p:nvPicPr>
          <p:cNvPr id="97" name="Google Shape;97;p4"/>
          <p:cNvPicPr preferRelativeResize="0"/>
          <p:nvPr/>
        </p:nvPicPr>
        <p:blipFill rotWithShape="1">
          <a:blip r:embed="rId5">
            <a:alphaModFix/>
          </a:blip>
          <a:srcRect b="0" l="0" r="0" t="0"/>
          <a:stretch/>
        </p:blipFill>
        <p:spPr>
          <a:xfrm>
            <a:off x="132568" y="1703805"/>
            <a:ext cx="3550881" cy="3592472"/>
          </a:xfrm>
          <a:prstGeom prst="rect">
            <a:avLst/>
          </a:prstGeom>
          <a:noFill/>
          <a:ln>
            <a:noFill/>
          </a:ln>
        </p:spPr>
      </p:pic>
      <p:pic>
        <p:nvPicPr>
          <p:cNvPr id="98" name="Google Shape;98;p4"/>
          <p:cNvPicPr preferRelativeResize="0"/>
          <p:nvPr/>
        </p:nvPicPr>
        <p:blipFill rotWithShape="1">
          <a:blip r:embed="rId6">
            <a:alphaModFix/>
          </a:blip>
          <a:srcRect b="0" l="0" r="0" t="0"/>
          <a:stretch/>
        </p:blipFill>
        <p:spPr>
          <a:xfrm>
            <a:off x="3087535" y="2124853"/>
            <a:ext cx="3445053" cy="3753640"/>
          </a:xfrm>
          <a:prstGeom prst="rect">
            <a:avLst/>
          </a:prstGeom>
          <a:noFill/>
          <a:ln>
            <a:noFill/>
          </a:ln>
        </p:spPr>
      </p:pic>
      <p:pic>
        <p:nvPicPr>
          <p:cNvPr id="99" name="Google Shape;99;p4"/>
          <p:cNvPicPr preferRelativeResize="0"/>
          <p:nvPr/>
        </p:nvPicPr>
        <p:blipFill rotWithShape="1">
          <a:blip r:embed="rId7">
            <a:alphaModFix/>
          </a:blip>
          <a:srcRect b="0" l="0" r="0" t="0"/>
          <a:stretch/>
        </p:blipFill>
        <p:spPr>
          <a:xfrm>
            <a:off x="5410783" y="5000456"/>
            <a:ext cx="3468250" cy="1105155"/>
          </a:xfrm>
          <a:prstGeom prst="rect">
            <a:avLst/>
          </a:prstGeom>
          <a:noFill/>
          <a:ln>
            <a:noFill/>
          </a:ln>
        </p:spPr>
      </p:pic>
      <p:sp>
        <p:nvSpPr>
          <p:cNvPr id="100" name="Google Shape;100;p4"/>
          <p:cNvSpPr txBox="1"/>
          <p:nvPr/>
        </p:nvSpPr>
        <p:spPr>
          <a:xfrm>
            <a:off x="1364827" y="1763674"/>
            <a:ext cx="2175933" cy="243336"/>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500">
                <a:solidFill>
                  <a:srgbClr val="7F7F7F"/>
                </a:solidFill>
                <a:latin typeface="Calibri"/>
                <a:ea typeface="Calibri"/>
                <a:cs typeface="Calibri"/>
                <a:sym typeface="Calibri"/>
              </a:rPr>
              <a:t>DÉCHETS MUNICIPAUX (DÉCHETS MÉNAGERS ET DÉCHETS SIMILAIRES COMMERCIAUX, INDUSTRIELS ET INSTITUTIONNELS), Y COMPRIS LES FRACTIONS COLLECTÉES SÉPARÉMENT</a:t>
            </a:r>
            <a:endParaRPr b="1" sz="500">
              <a:solidFill>
                <a:srgbClr val="7F7F7F"/>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5"/>
          <p:cNvSpPr txBox="1"/>
          <p:nvPr>
            <p:ph idx="1" type="body"/>
          </p:nvPr>
        </p:nvSpPr>
        <p:spPr>
          <a:xfrm>
            <a:off x="362712" y="1121665"/>
            <a:ext cx="8418576" cy="487572"/>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i="0" lang="en-US" sz="2400" u="sng" cap="none" strike="noStrike">
                <a:solidFill>
                  <a:schemeClr val="dk1"/>
                </a:solidFill>
                <a:latin typeface="Calibri"/>
                <a:ea typeface="Calibri"/>
                <a:cs typeface="Calibri"/>
                <a:sym typeface="Calibri"/>
              </a:rPr>
              <a:t> - PANNEAUX DE RECYCLAGE</a:t>
            </a:r>
            <a:endParaRPr b="0" i="0" sz="2400" u="sng" cap="none" strike="noStrike">
              <a:solidFill>
                <a:schemeClr val="dk1"/>
              </a:solidFill>
              <a:latin typeface="Calibri"/>
              <a:ea typeface="Calibri"/>
              <a:cs typeface="Calibri"/>
              <a:sym typeface="Calibri"/>
            </a:endParaRPr>
          </a:p>
        </p:txBody>
      </p:sp>
      <p:sp>
        <p:nvSpPr>
          <p:cNvPr id="106" name="Google Shape;106;p5"/>
          <p:cNvSpPr txBox="1"/>
          <p:nvPr>
            <p:ph type="title"/>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ACCÈS AUX POINTS DE COLLECTE DES DÉCHETS SOLIDES ET DE RECYCLAGE</a:t>
            </a:r>
            <a:endParaRPr sz="2800"/>
          </a:p>
        </p:txBody>
      </p:sp>
      <p:sp>
        <p:nvSpPr>
          <p:cNvPr id="107" name="Google Shape;107;p5"/>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08" name="Google Shape;108;p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descr="The Green Dot symbol" id="109" name="Google Shape;109;p5"/>
          <p:cNvPicPr preferRelativeResize="0"/>
          <p:nvPr/>
        </p:nvPicPr>
        <p:blipFill rotWithShape="1">
          <a:blip r:embed="rId5">
            <a:alphaModFix/>
          </a:blip>
          <a:srcRect b="0" l="0" r="0" t="0"/>
          <a:stretch/>
        </p:blipFill>
        <p:spPr>
          <a:xfrm>
            <a:off x="225147" y="1609236"/>
            <a:ext cx="396000" cy="396000"/>
          </a:xfrm>
          <a:prstGeom prst="rect">
            <a:avLst/>
          </a:prstGeom>
          <a:noFill/>
          <a:ln>
            <a:noFill/>
          </a:ln>
        </p:spPr>
      </p:pic>
      <p:sp>
        <p:nvSpPr>
          <p:cNvPr id="110" name="Google Shape;110;p5"/>
          <p:cNvSpPr/>
          <p:nvPr/>
        </p:nvSpPr>
        <p:spPr>
          <a:xfrm>
            <a:off x="708052" y="1609236"/>
            <a:ext cx="8073235"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000000"/>
                </a:solidFill>
                <a:latin typeface="Calibri"/>
                <a:ea typeface="Calibri"/>
                <a:cs typeface="Calibri"/>
                <a:sym typeface="Calibri"/>
              </a:rPr>
              <a:t>Le </a:t>
            </a:r>
            <a:r>
              <a:rPr b="1" lang="en-US" sz="1200">
                <a:solidFill>
                  <a:srgbClr val="000000"/>
                </a:solidFill>
                <a:latin typeface="Calibri"/>
                <a:ea typeface="Calibri"/>
                <a:cs typeface="Calibri"/>
                <a:sym typeface="Calibri"/>
              </a:rPr>
              <a:t>point vert </a:t>
            </a:r>
            <a:r>
              <a:rPr lang="en-US" sz="1200">
                <a:solidFill>
                  <a:srgbClr val="000000"/>
                </a:solidFill>
                <a:latin typeface="Calibri"/>
                <a:ea typeface="Calibri"/>
                <a:cs typeface="Calibri"/>
                <a:sym typeface="Calibri"/>
              </a:rPr>
              <a:t>ne signifie pas nécessairement que l'emballage est recyclable, sera recyclé ou a été recyclé. Cela signifie que le producteur a contribué financièrement à la récupération et au recyclage des emballages en Europe.</a:t>
            </a:r>
            <a:endParaRPr sz="1200">
              <a:solidFill>
                <a:schemeClr val="dk1"/>
              </a:solidFill>
              <a:latin typeface="Calibri"/>
              <a:ea typeface="Calibri"/>
              <a:cs typeface="Calibri"/>
              <a:sym typeface="Calibri"/>
            </a:endParaRPr>
          </a:p>
        </p:txBody>
      </p:sp>
      <p:pic>
        <p:nvPicPr>
          <p:cNvPr id="111" name="Google Shape;111;p5"/>
          <p:cNvPicPr preferRelativeResize="0"/>
          <p:nvPr/>
        </p:nvPicPr>
        <p:blipFill rotWithShape="1">
          <a:blip r:embed="rId6">
            <a:alphaModFix/>
          </a:blip>
          <a:srcRect b="0" l="0" r="0" t="0"/>
          <a:stretch/>
        </p:blipFill>
        <p:spPr>
          <a:xfrm>
            <a:off x="225147" y="2861594"/>
            <a:ext cx="396000" cy="396000"/>
          </a:xfrm>
          <a:prstGeom prst="rect">
            <a:avLst/>
          </a:prstGeom>
          <a:noFill/>
          <a:ln>
            <a:noFill/>
          </a:ln>
        </p:spPr>
      </p:pic>
      <p:sp>
        <p:nvSpPr>
          <p:cNvPr id="112" name="Google Shape;112;p5"/>
          <p:cNvSpPr/>
          <p:nvPr/>
        </p:nvSpPr>
        <p:spPr>
          <a:xfrm>
            <a:off x="677585" y="2801092"/>
            <a:ext cx="8414728"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Calibri"/>
                <a:ea typeface="Calibri"/>
                <a:cs typeface="Calibri"/>
                <a:sym typeface="Calibri"/>
              </a:rPr>
              <a:t>Les codes de résine plastique </a:t>
            </a:r>
            <a:r>
              <a:rPr lang="en-US" sz="1200">
                <a:solidFill>
                  <a:schemeClr val="dk1"/>
                </a:solidFill>
                <a:latin typeface="Calibri"/>
                <a:ea typeface="Calibri"/>
                <a:cs typeface="Calibri"/>
                <a:sym typeface="Calibri"/>
              </a:rPr>
              <a:t>identifient le type de résine plastique utilisé pour fabriquer l'article en fournissant un «code d'identification de résine». </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1 - PET, utilisé pour les bouteilles de boissons et certains emballages alimentaires : largement recyclé</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2 - HDPE, utilisé pour nettoyer les bouteilles de produits, les cartons de lait, etc : largement recyclé</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3 - PVC, utilisé pour les pièces de voiture, les accessoires de fenêtres, etc : Pas facilement recyclable</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4 - LDPE, utilisé pour les sacs en plastique et l'emballage, etc : Recycler dans des points spécialisés</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5 - PP, utilisé pour certains bacs et plateaux etc : Largement recyclé</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6 - PS, utilisé pour les boîtes à emporter, les couverts jetables, etc : Pas facilement recyclable</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7 - Autres, utilisés pour les paquets croustillants, les paquets de riz etc : recycler dans des points spécialisés</a:t>
            </a:r>
            <a:endParaRPr sz="1200">
              <a:solidFill>
                <a:schemeClr val="dk1"/>
              </a:solidFill>
              <a:latin typeface="Calibri"/>
              <a:ea typeface="Calibri"/>
              <a:cs typeface="Calibri"/>
              <a:sym typeface="Calibri"/>
            </a:endParaRPr>
          </a:p>
        </p:txBody>
      </p:sp>
      <p:pic>
        <p:nvPicPr>
          <p:cNvPr id="113" name="Google Shape;113;p5"/>
          <p:cNvPicPr preferRelativeResize="0"/>
          <p:nvPr/>
        </p:nvPicPr>
        <p:blipFill rotWithShape="1">
          <a:blip r:embed="rId7">
            <a:alphaModFix/>
          </a:blip>
          <a:srcRect b="0" l="0" r="0" t="0"/>
          <a:stretch/>
        </p:blipFill>
        <p:spPr>
          <a:xfrm>
            <a:off x="225147" y="2140315"/>
            <a:ext cx="396000" cy="396000"/>
          </a:xfrm>
          <a:prstGeom prst="rect">
            <a:avLst/>
          </a:prstGeom>
          <a:noFill/>
          <a:ln>
            <a:noFill/>
          </a:ln>
        </p:spPr>
      </p:pic>
      <p:sp>
        <p:nvSpPr>
          <p:cNvPr id="114" name="Google Shape;114;p5"/>
          <p:cNvSpPr/>
          <p:nvPr/>
        </p:nvSpPr>
        <p:spPr>
          <a:xfrm>
            <a:off x="708051" y="2140315"/>
            <a:ext cx="807323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Calibri"/>
                <a:ea typeface="Calibri"/>
                <a:cs typeface="Calibri"/>
                <a:sym typeface="Calibri"/>
              </a:rPr>
              <a:t>La </a:t>
            </a:r>
            <a:r>
              <a:rPr b="1" lang="en-US" sz="1200">
                <a:solidFill>
                  <a:schemeClr val="dk1"/>
                </a:solidFill>
                <a:latin typeface="Calibri"/>
                <a:ea typeface="Calibri"/>
                <a:cs typeface="Calibri"/>
                <a:sym typeface="Calibri"/>
              </a:rPr>
              <a:t>boucle Mobius </a:t>
            </a:r>
            <a:r>
              <a:rPr lang="en-US" sz="1200">
                <a:solidFill>
                  <a:schemeClr val="dk1"/>
                </a:solidFill>
                <a:latin typeface="Calibri"/>
                <a:ea typeface="Calibri"/>
                <a:cs typeface="Calibri"/>
                <a:sym typeface="Calibri"/>
              </a:rPr>
              <a:t>indique qu'un objet est recyclable mais pas qu'il sera nécessairement accepté dans tous les systèmes de collecte de recyclage ou qu'il a été recyclé. Parfois, ce symbole est utilisé avec un pourcentage au milieu pour expliquer que l'emballage contient x % de matériaux recyclés.</a:t>
            </a:r>
            <a:endParaRPr sz="1200">
              <a:solidFill>
                <a:schemeClr val="dk1"/>
              </a:solidFill>
              <a:latin typeface="Calibri"/>
              <a:ea typeface="Calibri"/>
              <a:cs typeface="Calibri"/>
              <a:sym typeface="Calibri"/>
            </a:endParaRPr>
          </a:p>
        </p:txBody>
      </p:sp>
      <p:sp>
        <p:nvSpPr>
          <p:cNvPr id="115" name="Google Shape;115;p5"/>
          <p:cNvSpPr/>
          <p:nvPr/>
        </p:nvSpPr>
        <p:spPr>
          <a:xfrm>
            <a:off x="621146" y="4552251"/>
            <a:ext cx="3659541"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rgbClr val="000000"/>
                </a:solidFill>
                <a:latin typeface="Calibri"/>
                <a:ea typeface="Calibri"/>
                <a:cs typeface="Calibri"/>
                <a:sym typeface="Calibri"/>
              </a:rPr>
              <a:t>Verre.</a:t>
            </a:r>
            <a:r>
              <a:rPr lang="en-US" sz="1200">
                <a:solidFill>
                  <a:srgbClr val="000000"/>
                </a:solidFill>
                <a:latin typeface="Calibri"/>
                <a:ea typeface="Calibri"/>
                <a:cs typeface="Calibri"/>
                <a:sym typeface="Calibri"/>
              </a:rPr>
              <a:t> Recyclez le récipient en verre (bouteilles, bocaux, bouteilles non alimentaires)</a:t>
            </a:r>
            <a:endParaRPr sz="1200">
              <a:solidFill>
                <a:srgbClr val="000000"/>
              </a:solidFill>
              <a:latin typeface="Calibri"/>
              <a:ea typeface="Calibri"/>
              <a:cs typeface="Calibri"/>
              <a:sym typeface="Calibri"/>
            </a:endParaRPr>
          </a:p>
        </p:txBody>
      </p:sp>
      <p:pic>
        <p:nvPicPr>
          <p:cNvPr id="116" name="Google Shape;116;p5"/>
          <p:cNvPicPr preferRelativeResize="0"/>
          <p:nvPr/>
        </p:nvPicPr>
        <p:blipFill rotWithShape="1">
          <a:blip r:embed="rId8">
            <a:alphaModFix/>
          </a:blip>
          <a:srcRect b="0" l="0" r="0" t="0"/>
          <a:stretch/>
        </p:blipFill>
        <p:spPr>
          <a:xfrm>
            <a:off x="225147" y="4552251"/>
            <a:ext cx="396000" cy="396000"/>
          </a:xfrm>
          <a:prstGeom prst="rect">
            <a:avLst/>
          </a:prstGeom>
          <a:noFill/>
          <a:ln>
            <a:noFill/>
          </a:ln>
        </p:spPr>
      </p:pic>
      <p:pic>
        <p:nvPicPr>
          <p:cNvPr id="117" name="Google Shape;117;p5"/>
          <p:cNvPicPr preferRelativeResize="0"/>
          <p:nvPr/>
        </p:nvPicPr>
        <p:blipFill rotWithShape="1">
          <a:blip r:embed="rId9">
            <a:alphaModFix/>
          </a:blip>
          <a:srcRect b="0" l="0" r="0" t="0"/>
          <a:stretch/>
        </p:blipFill>
        <p:spPr>
          <a:xfrm>
            <a:off x="4746740" y="4552251"/>
            <a:ext cx="396000" cy="396000"/>
          </a:xfrm>
          <a:prstGeom prst="rect">
            <a:avLst/>
          </a:prstGeom>
          <a:noFill/>
          <a:ln>
            <a:noFill/>
          </a:ln>
        </p:spPr>
      </p:pic>
      <p:sp>
        <p:nvSpPr>
          <p:cNvPr id="118" name="Google Shape;118;p5"/>
          <p:cNvSpPr/>
          <p:nvPr/>
        </p:nvSpPr>
        <p:spPr>
          <a:xfrm>
            <a:off x="5213381" y="4552251"/>
            <a:ext cx="3750658"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Calibri"/>
                <a:ea typeface="Calibri"/>
                <a:cs typeface="Calibri"/>
                <a:sym typeface="Calibri"/>
              </a:rPr>
              <a:t>Aluminium recyclable. </a:t>
            </a:r>
            <a:r>
              <a:rPr lang="en-US" sz="1200">
                <a:solidFill>
                  <a:schemeClr val="dk1"/>
                </a:solidFill>
                <a:latin typeface="Calibri"/>
                <a:ea typeface="Calibri"/>
                <a:cs typeface="Calibri"/>
                <a:sym typeface="Calibri"/>
              </a:rPr>
              <a:t>Indique que l'article est fabriqué à partir d'aluminium recyclable.</a:t>
            </a:r>
            <a:endParaRPr sz="1200">
              <a:solidFill>
                <a:schemeClr val="dk1"/>
              </a:solidFill>
              <a:latin typeface="Calibri"/>
              <a:ea typeface="Calibri"/>
              <a:cs typeface="Calibri"/>
              <a:sym typeface="Calibri"/>
            </a:endParaRPr>
          </a:p>
        </p:txBody>
      </p:sp>
      <p:pic>
        <p:nvPicPr>
          <p:cNvPr descr="The Forest Stewardship Council (FSC) symbol" id="119" name="Google Shape;119;p5"/>
          <p:cNvPicPr preferRelativeResize="0"/>
          <p:nvPr/>
        </p:nvPicPr>
        <p:blipFill rotWithShape="1">
          <a:blip r:embed="rId10">
            <a:alphaModFix/>
          </a:blip>
          <a:srcRect b="0" l="0" r="0" t="0"/>
          <a:stretch/>
        </p:blipFill>
        <p:spPr>
          <a:xfrm>
            <a:off x="225147" y="5136294"/>
            <a:ext cx="396000" cy="396000"/>
          </a:xfrm>
          <a:prstGeom prst="rect">
            <a:avLst/>
          </a:prstGeom>
          <a:noFill/>
          <a:ln>
            <a:noFill/>
          </a:ln>
        </p:spPr>
      </p:pic>
      <p:sp>
        <p:nvSpPr>
          <p:cNvPr id="120" name="Google Shape;120;p5"/>
          <p:cNvSpPr/>
          <p:nvPr/>
        </p:nvSpPr>
        <p:spPr>
          <a:xfrm>
            <a:off x="621147" y="5136294"/>
            <a:ext cx="401365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Calibri"/>
                <a:ea typeface="Calibri"/>
                <a:cs typeface="Calibri"/>
                <a:sym typeface="Calibri"/>
              </a:rPr>
              <a:t>Papier, carton et bois. </a:t>
            </a:r>
            <a:r>
              <a:rPr lang="en-US" sz="1200">
                <a:solidFill>
                  <a:schemeClr val="dk1"/>
                </a:solidFill>
                <a:latin typeface="Calibri"/>
                <a:ea typeface="Calibri"/>
                <a:cs typeface="Calibri"/>
                <a:sym typeface="Calibri"/>
              </a:rPr>
              <a:t>Identifie les produits à base de bois provenant de forêts bien gérées et certifiées de manière indépendante conformément aux règles du FSC.</a:t>
            </a:r>
            <a:endParaRPr sz="1200">
              <a:solidFill>
                <a:schemeClr val="dk1"/>
              </a:solidFill>
              <a:latin typeface="Calibri"/>
              <a:ea typeface="Calibri"/>
              <a:cs typeface="Calibri"/>
              <a:sym typeface="Calibri"/>
            </a:endParaRPr>
          </a:p>
        </p:txBody>
      </p:sp>
      <p:pic>
        <p:nvPicPr>
          <p:cNvPr id="121" name="Google Shape;121;p5"/>
          <p:cNvPicPr preferRelativeResize="0"/>
          <p:nvPr/>
        </p:nvPicPr>
        <p:blipFill rotWithShape="1">
          <a:blip r:embed="rId11">
            <a:alphaModFix/>
          </a:blip>
          <a:srcRect b="0" l="0" r="0" t="0"/>
          <a:stretch/>
        </p:blipFill>
        <p:spPr>
          <a:xfrm>
            <a:off x="4634800" y="5136294"/>
            <a:ext cx="468000" cy="480001"/>
          </a:xfrm>
          <a:prstGeom prst="rect">
            <a:avLst/>
          </a:prstGeom>
          <a:noFill/>
          <a:ln>
            <a:noFill/>
          </a:ln>
        </p:spPr>
      </p:pic>
      <p:sp>
        <p:nvSpPr>
          <p:cNvPr id="122" name="Google Shape;122;p5"/>
          <p:cNvSpPr/>
          <p:nvPr/>
        </p:nvSpPr>
        <p:spPr>
          <a:xfrm>
            <a:off x="5142740" y="5136294"/>
            <a:ext cx="3821299"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Calibri"/>
                <a:ea typeface="Calibri"/>
                <a:cs typeface="Calibri"/>
                <a:sym typeface="Calibri"/>
              </a:rPr>
              <a:t>Déchets électriques</a:t>
            </a:r>
            <a:r>
              <a:rPr lang="en-US" sz="1200">
                <a:solidFill>
                  <a:schemeClr val="dk1"/>
                </a:solidFill>
                <a:latin typeface="Calibri"/>
                <a:ea typeface="Calibri"/>
                <a:cs typeface="Calibri"/>
                <a:sym typeface="Calibri"/>
              </a:rPr>
              <a:t>. Explique que vous ne devez pas mettre d'articles électriques dans votre poubelle.</a:t>
            </a:r>
            <a:endParaRPr sz="1200">
              <a:solidFill>
                <a:schemeClr val="dk1"/>
              </a:solidFill>
              <a:latin typeface="Calibri"/>
              <a:ea typeface="Calibri"/>
              <a:cs typeface="Calibri"/>
              <a:sym typeface="Calibri"/>
            </a:endParaRPr>
          </a:p>
        </p:txBody>
      </p:sp>
      <p:pic>
        <p:nvPicPr>
          <p:cNvPr id="123" name="Google Shape;123;p5"/>
          <p:cNvPicPr preferRelativeResize="0"/>
          <p:nvPr/>
        </p:nvPicPr>
        <p:blipFill rotWithShape="1">
          <a:blip r:embed="rId12">
            <a:alphaModFix/>
          </a:blip>
          <a:srcRect b="0" l="0" r="0" t="0"/>
          <a:stretch/>
        </p:blipFill>
        <p:spPr>
          <a:xfrm>
            <a:off x="4449743" y="5724678"/>
            <a:ext cx="396000" cy="396000"/>
          </a:xfrm>
          <a:prstGeom prst="rect">
            <a:avLst/>
          </a:prstGeom>
          <a:noFill/>
          <a:ln>
            <a:noFill/>
          </a:ln>
        </p:spPr>
      </p:pic>
      <p:sp>
        <p:nvSpPr>
          <p:cNvPr id="124" name="Google Shape;124;p5"/>
          <p:cNvSpPr/>
          <p:nvPr/>
        </p:nvSpPr>
        <p:spPr>
          <a:xfrm>
            <a:off x="4845743" y="5713793"/>
            <a:ext cx="406817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Calibri"/>
                <a:ea typeface="Calibri"/>
                <a:cs typeface="Calibri"/>
                <a:sym typeface="Calibri"/>
              </a:rPr>
              <a:t>Tidyman</a:t>
            </a:r>
            <a:r>
              <a:rPr lang="en-US" sz="1200">
                <a:solidFill>
                  <a:schemeClr val="dk1"/>
                </a:solidFill>
                <a:latin typeface="Calibri"/>
                <a:ea typeface="Calibri"/>
                <a:cs typeface="Calibri"/>
                <a:sym typeface="Calibri"/>
              </a:rPr>
              <a:t>. Cela ne concerne pas le recyclage, mais rappelle qu'il faut être un bon citoyen et se débarrasser de l'article de la manière la plus appropriée</a:t>
            </a:r>
            <a:endParaRPr sz="12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6"/>
          <p:cNvSpPr txBox="1"/>
          <p:nvPr>
            <p:ph type="title"/>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ACCÈS AUX POINTS DE COLLECTE DES DÉCHETS SOLIDES ET DE RECYCLAGE</a:t>
            </a:r>
            <a:endParaRPr sz="2800"/>
          </a:p>
        </p:txBody>
      </p:sp>
      <p:sp>
        <p:nvSpPr>
          <p:cNvPr id="130" name="Google Shape;130;p6"/>
          <p:cNvSpPr txBox="1"/>
          <p:nvPr>
            <p:ph idx="1" type="body"/>
          </p:nvPr>
        </p:nvSpPr>
        <p:spPr>
          <a:xfrm>
            <a:off x="362712" y="1121664"/>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p:txBody>
      </p:sp>
      <p:sp>
        <p:nvSpPr>
          <p:cNvPr id="131" name="Google Shape;131;p6"/>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32" name="Google Shape;132;p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133" name="Google Shape;133;p6"/>
          <p:cNvGraphicFramePr/>
          <p:nvPr/>
        </p:nvGraphicFramePr>
        <p:xfrm>
          <a:off x="1743074" y="1121664"/>
          <a:ext cx="6365755" cy="5331523"/>
        </p:xfrm>
        <a:graphic>
          <a:graphicData uri="http://schemas.openxmlformats.org/drawingml/2006/chart">
            <c:chart r:id="rId5"/>
          </a:graphicData>
        </a:graphic>
      </p:graphicFrame>
      <p:sp>
        <p:nvSpPr>
          <p:cNvPr id="134" name="Google Shape;134;p6"/>
          <p:cNvSpPr/>
          <p:nvPr/>
        </p:nvSpPr>
        <p:spPr>
          <a:xfrm>
            <a:off x="39579" y="4972449"/>
            <a:ext cx="2062071" cy="86177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rapport Horizon 2020 sur la Méditerranée</a:t>
            </a:r>
            <a:endParaRPr/>
          </a:p>
          <a:p>
            <a:pPr indent="0" lvl="0" marL="0" marR="0" rtl="0" algn="l">
              <a:spcBef>
                <a:spcPts val="0"/>
              </a:spcBef>
              <a:spcAft>
                <a:spcPts val="0"/>
              </a:spcAft>
              <a:buNone/>
            </a:pPr>
            <a:r>
              <a:rPr lang="en-US" sz="1000">
                <a:solidFill>
                  <a:schemeClr val="dk1"/>
                </a:solidFill>
                <a:latin typeface="Calibri"/>
                <a:ea typeface="Calibri"/>
                <a:cs typeface="Calibri"/>
                <a:sym typeface="Calibri"/>
              </a:rPr>
              <a:t>Vers des systèmes partagés d'information environnementale</a:t>
            </a:r>
            <a:endParaRPr/>
          </a:p>
          <a:p>
            <a:pPr indent="0" lvl="0" marL="0" marR="0" rtl="0" algn="l">
              <a:spcBef>
                <a:spcPts val="0"/>
              </a:spcBef>
              <a:spcAft>
                <a:spcPts val="0"/>
              </a:spcAft>
              <a:buNone/>
            </a:pPr>
            <a:r>
              <a:rPr lang="en-US" sz="1000">
                <a:solidFill>
                  <a:schemeClr val="dk1"/>
                </a:solidFill>
                <a:latin typeface="Calibri"/>
                <a:ea typeface="Calibri"/>
                <a:cs typeface="Calibri"/>
                <a:sym typeface="Calibri"/>
              </a:rPr>
              <a:t>Rapport conjoint AEE-PNUE/PAM</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7"/>
          <p:cNvSpPr txBox="1"/>
          <p:nvPr>
            <p:ph type="title"/>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ACCÈS AUX POINTS DE COLLECTE DES DÉCHETS SOLIDES ET DE RECYCLAGE</a:t>
            </a:r>
            <a:endParaRPr sz="2800"/>
          </a:p>
        </p:txBody>
      </p:sp>
      <p:sp>
        <p:nvSpPr>
          <p:cNvPr id="140" name="Google Shape;140;p7"/>
          <p:cNvSpPr txBox="1"/>
          <p:nvPr>
            <p:ph idx="1" type="body"/>
          </p:nvPr>
        </p:nvSpPr>
        <p:spPr>
          <a:xfrm>
            <a:off x="362712" y="1121664"/>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p:txBody>
      </p:sp>
      <p:sp>
        <p:nvSpPr>
          <p:cNvPr id="141" name="Google Shape;141;p7"/>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42" name="Google Shape;142;p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143" name="Google Shape;143;p7"/>
          <p:cNvGraphicFramePr/>
          <p:nvPr/>
        </p:nvGraphicFramePr>
        <p:xfrm>
          <a:off x="1694520" y="1049821"/>
          <a:ext cx="6156000" cy="5328000"/>
        </p:xfrm>
        <a:graphic>
          <a:graphicData uri="http://schemas.openxmlformats.org/drawingml/2006/chart">
            <c:chart r:id="rId5"/>
          </a:graphicData>
        </a:graphic>
      </p:graphicFrame>
      <p:sp>
        <p:nvSpPr>
          <p:cNvPr id="144" name="Google Shape;144;p7"/>
          <p:cNvSpPr/>
          <p:nvPr/>
        </p:nvSpPr>
        <p:spPr>
          <a:xfrm>
            <a:off x="45025" y="4922754"/>
            <a:ext cx="2062071" cy="86177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rapport Horizon 2020 sur la Méditerranée</a:t>
            </a:r>
            <a:endParaRPr/>
          </a:p>
          <a:p>
            <a:pPr indent="0" lvl="0" marL="0" marR="0" rtl="0" algn="l">
              <a:spcBef>
                <a:spcPts val="0"/>
              </a:spcBef>
              <a:spcAft>
                <a:spcPts val="0"/>
              </a:spcAft>
              <a:buNone/>
            </a:pPr>
            <a:r>
              <a:rPr lang="en-US" sz="1000">
                <a:solidFill>
                  <a:schemeClr val="dk1"/>
                </a:solidFill>
                <a:latin typeface="Calibri"/>
                <a:ea typeface="Calibri"/>
                <a:cs typeface="Calibri"/>
                <a:sym typeface="Calibri"/>
              </a:rPr>
              <a:t>Vers des systèmes partagés d'information environnementale</a:t>
            </a:r>
            <a:endParaRPr/>
          </a:p>
          <a:p>
            <a:pPr indent="0" lvl="0" marL="0" marR="0" rtl="0" algn="l">
              <a:spcBef>
                <a:spcPts val="0"/>
              </a:spcBef>
              <a:spcAft>
                <a:spcPts val="0"/>
              </a:spcAft>
              <a:buNone/>
            </a:pPr>
            <a:r>
              <a:rPr lang="en-US" sz="1000">
                <a:solidFill>
                  <a:schemeClr val="dk1"/>
                </a:solidFill>
                <a:latin typeface="Calibri"/>
                <a:ea typeface="Calibri"/>
                <a:cs typeface="Calibri"/>
                <a:sym typeface="Calibri"/>
              </a:rPr>
              <a:t>Rapport conjoint AEE-PNUE/PAM</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8"/>
          <p:cNvSpPr txBox="1"/>
          <p:nvPr>
            <p:ph idx="1" type="body"/>
          </p:nvPr>
        </p:nvSpPr>
        <p:spPr>
          <a:xfrm>
            <a:off x="457200" y="983151"/>
            <a:ext cx="8229600" cy="508984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endParaRPr b="1" i="1" sz="24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1" i="0" sz="20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150" name="Google Shape;150;p8"/>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1" name="Google Shape;151;p8"/>
          <p:cNvSpPr txBox="1"/>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D.2.2- ACCÈS AUX POINTS DE COLLECTE DES DÉCHETS SOLIDES ET DE RECYCLAGE</a:t>
            </a:r>
            <a:endParaRPr b="1" sz="2800">
              <a:solidFill>
                <a:srgbClr val="7F7F7F"/>
              </a:solidFill>
              <a:latin typeface="Calibri"/>
              <a:ea typeface="Calibri"/>
              <a:cs typeface="Calibri"/>
              <a:sym typeface="Calibri"/>
            </a:endParaRPr>
          </a:p>
        </p:txBody>
      </p:sp>
      <p:graphicFrame>
        <p:nvGraphicFramePr>
          <p:cNvPr id="152" name="Google Shape;152;p8"/>
          <p:cNvGraphicFramePr/>
          <p:nvPr/>
        </p:nvGraphicFramePr>
        <p:xfrm>
          <a:off x="457200" y="1968513"/>
          <a:ext cx="3000000" cy="3000000"/>
        </p:xfrm>
        <a:graphic>
          <a:graphicData uri="http://schemas.openxmlformats.org/drawingml/2006/table">
            <a:tbl>
              <a:tblPr bandRow="1" firstRow="1">
                <a:noFill/>
                <a:tableStyleId>{27AC6536-64C6-4E5E-B668-4D357F688AD7}</a:tableStyleId>
              </a:tblPr>
              <a:tblGrid>
                <a:gridCol w="3448875"/>
                <a:gridCol w="1848550"/>
                <a:gridCol w="2932175"/>
              </a:tblGrid>
              <a:tr h="370850">
                <a:tc>
                  <a:txBody>
                    <a:bodyPr/>
                    <a:lstStyle/>
                    <a:p>
                      <a:pPr indent="0" lvl="0" marL="0" marR="0" rtl="0" algn="l">
                        <a:spcBef>
                          <a:spcPts val="0"/>
                        </a:spcBef>
                        <a:spcAft>
                          <a:spcPts val="0"/>
                        </a:spcAft>
                        <a:buNone/>
                      </a:pPr>
                      <a:r>
                        <a:rPr lang="en-US" sz="1800" u="none" cap="none" strike="noStrike"/>
                        <a:t>Indicateur</a:t>
                      </a:r>
                      <a:endParaRPr sz="1800"/>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370850">
                <a:tc>
                  <a:txBody>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Pourcentage d'habitants ayant accès à des points de collecte de déchets solides et de recyclage à moins de 400 mètres à pied</a:t>
                      </a:r>
                      <a:endParaRPr sz="1800">
                        <a:solidFill>
                          <a:schemeClr val="dk1"/>
                        </a:solidFill>
                        <a:latin typeface="Calibri"/>
                        <a:ea typeface="Calibri"/>
                        <a:cs typeface="Calibri"/>
                        <a:sym typeface="Calibri"/>
                      </a:endParaRPr>
                    </a:p>
                  </a:txBody>
                  <a:tcPr marT="45725" marB="45725" marR="91450" marL="91450"/>
                </a:tc>
                <a:tc>
                  <a:txBody>
                    <a:bodyPr/>
                    <a:lstStyle/>
                    <a:p>
                      <a:pPr indent="0" lvl="0" marL="0" marR="0" rtl="0" algn="ctr">
                        <a:spcBef>
                          <a:spcPts val="0"/>
                        </a:spcBef>
                        <a:spcAft>
                          <a:spcPts val="0"/>
                        </a:spcAft>
                        <a:buNone/>
                      </a:pPr>
                      <a:r>
                        <a:rPr lang="en-US" sz="1800"/>
                        <a:t>%</a:t>
                      </a:r>
                      <a:endParaRPr sz="1800"/>
                    </a:p>
                  </a:txBody>
                  <a:tcPr marT="45725" marB="45725" marR="91450" marL="91450" anchor="ctr"/>
                </a:tc>
                <a:tc>
                  <a:txBody>
                    <a:bodyPr/>
                    <a:lstStyle/>
                    <a:p>
                      <a:pPr indent="0" lvl="0" marL="0" marR="0" rtl="0" algn="ctr">
                        <a:spcBef>
                          <a:spcPts val="0"/>
                        </a:spcBef>
                        <a:spcAft>
                          <a:spcPts val="0"/>
                        </a:spcAft>
                        <a:buNone/>
                      </a:pPr>
                      <a:r>
                        <a:rPr lang="en-US" sz="1800"/>
                        <a:t>Données mesurées</a:t>
                      </a:r>
                      <a:endParaRPr sz="1800"/>
                    </a:p>
                  </a:txBody>
                  <a:tcPr marT="45725" marB="45725" marR="91450" marL="91450" anchor="ctr"/>
                </a:tc>
              </a:tr>
            </a:tbl>
          </a:graphicData>
        </a:graphic>
      </p:graphicFrame>
      <p:pic>
        <p:nvPicPr>
          <p:cNvPr id="153" name="Google Shape;153;p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54" name="Google Shape;154;p8"/>
          <p:cNvSpPr/>
          <p:nvPr/>
        </p:nvSpPr>
        <p:spPr>
          <a:xfrm>
            <a:off x="831343" y="3894750"/>
            <a:ext cx="7855458" cy="1477328"/>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Courier New"/>
              <a:buChar char="o"/>
            </a:pPr>
            <a:r>
              <a:rPr b="1" lang="en-US" sz="1800">
                <a:solidFill>
                  <a:schemeClr val="dk1"/>
                </a:solidFill>
                <a:latin typeface="Calibri"/>
                <a:ea typeface="Calibri"/>
                <a:cs typeface="Calibri"/>
                <a:sym typeface="Calibri"/>
              </a:rPr>
              <a:t>Cet indicateur s'applique à la collecte séparée des déchets municipaux, de sorte que les matériaux recyclés sont séparés aux points de collecte au moyen de différentes bacs de recyclage</a:t>
            </a:r>
            <a:endParaRPr/>
          </a:p>
          <a:p>
            <a:pPr indent="-285750" lvl="0" marL="285750" marR="0" rtl="0" algn="l">
              <a:spcBef>
                <a:spcPts val="0"/>
              </a:spcBef>
              <a:spcAft>
                <a:spcPts val="0"/>
              </a:spcAft>
              <a:buClr>
                <a:schemeClr val="dk1"/>
              </a:buClr>
              <a:buSzPts val="1800"/>
              <a:buFont typeface="Courier New"/>
              <a:buChar char="o"/>
            </a:pPr>
            <a:r>
              <a:rPr b="1" lang="en-US" sz="1800">
                <a:solidFill>
                  <a:schemeClr val="dk1"/>
                </a:solidFill>
                <a:latin typeface="Calibri"/>
                <a:ea typeface="Calibri"/>
                <a:cs typeface="Calibri"/>
                <a:sym typeface="Calibri"/>
              </a:rPr>
              <a:t>Au moins trois bacs de collecte distincts (par exemple verre, papier, plastique, métal, biodéchets) doivent exister à chaque point de collecte</a:t>
            </a:r>
            <a:endParaRPr/>
          </a:p>
        </p:txBody>
      </p:sp>
      <p:pic>
        <p:nvPicPr>
          <p:cNvPr id="155" name="Google Shape;155;p8"/>
          <p:cNvPicPr preferRelativeResize="0"/>
          <p:nvPr/>
        </p:nvPicPr>
        <p:blipFill rotWithShape="1">
          <a:blip r:embed="rId5">
            <a:alphaModFix/>
          </a:blip>
          <a:srcRect b="0" l="0" r="0" t="0"/>
          <a:stretch/>
        </p:blipFill>
        <p:spPr>
          <a:xfrm>
            <a:off x="457200" y="3950191"/>
            <a:ext cx="378512" cy="36880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9"/>
          <p:cNvSpPr txBox="1"/>
          <p:nvPr>
            <p:ph type="title"/>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D.2.2- ACCÈS AUX POINTS DE COLLECTE DES DÉCHETS SOLIDES ET DE RECYCLAGE</a:t>
            </a:r>
            <a:endParaRPr sz="2800"/>
          </a:p>
        </p:txBody>
      </p:sp>
      <p:sp>
        <p:nvSpPr>
          <p:cNvPr id="161" name="Google Shape;161;p9"/>
          <p:cNvSpPr txBox="1"/>
          <p:nvPr>
            <p:ph idx="12" type="sldNum"/>
          </p:nvPr>
        </p:nvSpPr>
        <p:spPr>
          <a:xfrm>
            <a:off x="7010400" y="6524959"/>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62" name="Google Shape;162;p9">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63" name="Google Shape;163;p9"/>
          <p:cNvSpPr txBox="1"/>
          <p:nvPr/>
        </p:nvSpPr>
        <p:spPr>
          <a:xfrm>
            <a:off x="268224" y="1251629"/>
            <a:ext cx="8418576" cy="4500684"/>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OBJECTIF</a:t>
            </a:r>
            <a:r>
              <a:rPr b="1" lang="en-US" sz="3200">
                <a:solidFill>
                  <a:schemeClr val="dk1"/>
                </a:solidFill>
                <a:latin typeface="Calibri"/>
                <a:ea typeface="Calibri"/>
                <a:cs typeface="Calibri"/>
                <a:sym typeface="Calibri"/>
              </a:rPr>
              <a:t> </a:t>
            </a:r>
            <a:r>
              <a:rPr lang="en-US" sz="2400">
                <a:solidFill>
                  <a:schemeClr val="dk1"/>
                </a:solidFill>
                <a:latin typeface="Calibri"/>
                <a:ea typeface="Calibri"/>
                <a:cs typeface="Calibri"/>
                <a:sym typeface="Calibri"/>
              </a:rPr>
              <a:t> </a:t>
            </a:r>
            <a:endParaRPr/>
          </a:p>
          <a:p>
            <a:pPr indent="0" lvl="0" marL="0" marR="0" rtl="0" algn="l">
              <a:spcBef>
                <a:spcPts val="280"/>
              </a:spcBef>
              <a:spcAft>
                <a:spcPts val="0"/>
              </a:spcAft>
              <a:buClr>
                <a:schemeClr val="dk1"/>
              </a:buClr>
              <a:buSzPts val="1400"/>
              <a:buFont typeface="Arial"/>
              <a:buNone/>
            </a:pPr>
            <a:r>
              <a:t/>
            </a:r>
            <a:endParaRPr sz="1400">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rPr lang="en-US" sz="2400">
                <a:solidFill>
                  <a:schemeClr val="dk1"/>
                </a:solidFill>
                <a:latin typeface="Calibri"/>
                <a:ea typeface="Calibri"/>
                <a:cs typeface="Calibri"/>
                <a:sym typeface="Calibri"/>
              </a:rPr>
              <a:t>Améliorer l'élimination séparée de la collecte, en évitant de brûler les déchets</a:t>
            </a:r>
            <a:endParaRPr sz="2400">
              <a:solidFill>
                <a:schemeClr val="dk1"/>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t/>
            </a:r>
            <a:endParaRPr sz="3200">
              <a:solidFill>
                <a:schemeClr val="dk1"/>
              </a:solidFill>
              <a:latin typeface="Calibri"/>
              <a:ea typeface="Calibri"/>
              <a:cs typeface="Calibri"/>
              <a:sym typeface="Calibri"/>
            </a:endParaRPr>
          </a:p>
        </p:txBody>
      </p:sp>
      <p:pic>
        <p:nvPicPr>
          <p:cNvPr id="164" name="Google Shape;164;p9"/>
          <p:cNvPicPr preferRelativeResize="0"/>
          <p:nvPr/>
        </p:nvPicPr>
        <p:blipFill rotWithShape="1">
          <a:blip r:embed="rId5">
            <a:alphaModFix/>
          </a:blip>
          <a:srcRect b="0" l="0" r="0" t="0"/>
          <a:stretch/>
        </p:blipFill>
        <p:spPr>
          <a:xfrm>
            <a:off x="457200" y="3429000"/>
            <a:ext cx="3875202" cy="2177371"/>
          </a:xfrm>
          <a:prstGeom prst="rect">
            <a:avLst/>
          </a:prstGeom>
          <a:noFill/>
          <a:ln>
            <a:noFill/>
          </a:ln>
        </p:spPr>
      </p:pic>
      <p:pic>
        <p:nvPicPr>
          <p:cNvPr id="165" name="Google Shape;165;p9"/>
          <p:cNvPicPr preferRelativeResize="0"/>
          <p:nvPr/>
        </p:nvPicPr>
        <p:blipFill rotWithShape="1">
          <a:blip r:embed="rId6">
            <a:alphaModFix/>
          </a:blip>
          <a:srcRect b="0" l="0" r="0" t="0"/>
          <a:stretch/>
        </p:blipFill>
        <p:spPr>
          <a:xfrm>
            <a:off x="4617787" y="3429000"/>
            <a:ext cx="3875201" cy="217737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D539939-4D2A-4180-9752-C0F66788DF45}"/>
</file>

<file path=customXml/itemProps2.xml><?xml version="1.0" encoding="utf-8"?>
<ds:datastoreItem xmlns:ds="http://schemas.openxmlformats.org/officeDocument/2006/customXml" ds:itemID="{A17C2552-FAD1-4446-8921-D0ABA46486B8}"/>
</file>

<file path=customXml/itemProps3.xml><?xml version="1.0" encoding="utf-8"?>
<ds:datastoreItem xmlns:ds="http://schemas.openxmlformats.org/officeDocument/2006/customXml" ds:itemID="{B964F65B-3F65-4223-B7CB-5498922A7D02}"/>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